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328" r:id="rId3"/>
    <p:sldId id="266" r:id="rId4"/>
    <p:sldId id="316" r:id="rId5"/>
    <p:sldId id="320" r:id="rId6"/>
    <p:sldId id="317" r:id="rId7"/>
    <p:sldId id="319" r:id="rId8"/>
    <p:sldId id="313" r:id="rId9"/>
    <p:sldId id="318" r:id="rId10"/>
    <p:sldId id="330" r:id="rId11"/>
    <p:sldId id="321" r:id="rId12"/>
    <p:sldId id="264" r:id="rId13"/>
    <p:sldId id="290" r:id="rId14"/>
    <p:sldId id="286" r:id="rId15"/>
    <p:sldId id="273" r:id="rId16"/>
    <p:sldId id="269" r:id="rId17"/>
    <p:sldId id="292" r:id="rId18"/>
    <p:sldId id="294" r:id="rId19"/>
    <p:sldId id="282" r:id="rId20"/>
    <p:sldId id="287" r:id="rId21"/>
    <p:sldId id="289" r:id="rId22"/>
    <p:sldId id="284" r:id="rId23"/>
    <p:sldId id="283" r:id="rId24"/>
    <p:sldId id="279" r:id="rId25"/>
    <p:sldId id="293" r:id="rId26"/>
    <p:sldId id="288" r:id="rId27"/>
    <p:sldId id="281" r:id="rId28"/>
    <p:sldId id="274" r:id="rId29"/>
    <p:sldId id="304" r:id="rId30"/>
    <p:sldId id="275" r:id="rId31"/>
    <p:sldId id="296" r:id="rId32"/>
    <p:sldId id="300" r:id="rId33"/>
    <p:sldId id="276" r:id="rId34"/>
    <p:sldId id="297" r:id="rId35"/>
    <p:sldId id="277" r:id="rId36"/>
    <p:sldId id="298" r:id="rId37"/>
    <p:sldId id="278" r:id="rId38"/>
    <p:sldId id="303" r:id="rId39"/>
    <p:sldId id="327" r:id="rId40"/>
    <p:sldId id="311" r:id="rId41"/>
    <p:sldId id="265" r:id="rId42"/>
    <p:sldId id="272" r:id="rId43"/>
    <p:sldId id="315" r:id="rId44"/>
    <p:sldId id="271" r:id="rId45"/>
    <p:sldId id="295" r:id="rId46"/>
    <p:sldId id="322" r:id="rId47"/>
    <p:sldId id="324" r:id="rId48"/>
    <p:sldId id="260" r:id="rId49"/>
    <p:sldId id="310" r:id="rId50"/>
    <p:sldId id="326" r:id="rId51"/>
    <p:sldId id="307" r:id="rId52"/>
    <p:sldId id="308" r:id="rId53"/>
    <p:sldId id="309" r:id="rId54"/>
    <p:sldId id="312" r:id="rId55"/>
    <p:sldId id="306" r:id="rId56"/>
    <p:sldId id="270" r:id="rId57"/>
    <p:sldId id="263" r:id="rId58"/>
    <p:sldId id="261"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0071"/>
    <a:srgbClr val="E20087"/>
    <a:srgbClr val="FFABCB"/>
    <a:srgbClr val="EF720B"/>
    <a:srgbClr val="F79B4F"/>
    <a:srgbClr val="6F4001"/>
    <a:srgbClr val="CC9900"/>
    <a:srgbClr val="157FFF"/>
    <a:srgbClr val="F7E289"/>
    <a:srgbClr val="FF9E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69" d="100"/>
          <a:sy n="69" d="100"/>
        </p:scale>
        <p:origin x="1440" y="60"/>
      </p:cViewPr>
      <p:guideLst>
        <p:guide orient="horz" pos="216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51E87C-4B77-4BE5-9272-E699F297D78A}" type="datetimeFigureOut">
              <a:rPr lang="en-GB" smtClean="0"/>
              <a:t>18/10/2023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69DEB-A650-4954-930D-55894944B4BF}" type="slidenum">
              <a:rPr lang="en-GB" smtClean="0"/>
              <a:t>‹#›</a:t>
            </a:fld>
            <a:endParaRPr lang="en-GB"/>
          </a:p>
        </p:txBody>
      </p:sp>
    </p:spTree>
    <p:extLst>
      <p:ext uri="{BB962C8B-B14F-4D97-AF65-F5344CB8AC3E}">
        <p14:creationId xmlns:p14="http://schemas.microsoft.com/office/powerpoint/2010/main" val="788154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869DEB-A650-4954-930D-55894944B4BF}" type="slidenum">
              <a:rPr lang="en-GB" smtClean="0"/>
              <a:t>8</a:t>
            </a:fld>
            <a:endParaRPr lang="en-GB"/>
          </a:p>
        </p:txBody>
      </p:sp>
    </p:spTree>
    <p:extLst>
      <p:ext uri="{BB962C8B-B14F-4D97-AF65-F5344CB8AC3E}">
        <p14:creationId xmlns:p14="http://schemas.microsoft.com/office/powerpoint/2010/main" val="3573967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869DEB-A650-4954-930D-55894944B4BF}" type="slidenum">
              <a:rPr lang="en-GB" smtClean="0"/>
              <a:t>18</a:t>
            </a:fld>
            <a:endParaRPr lang="en-GB"/>
          </a:p>
        </p:txBody>
      </p:sp>
    </p:spTree>
    <p:extLst>
      <p:ext uri="{BB962C8B-B14F-4D97-AF65-F5344CB8AC3E}">
        <p14:creationId xmlns:p14="http://schemas.microsoft.com/office/powerpoint/2010/main" val="94892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869DEB-A650-4954-930D-55894944B4BF}" type="slidenum">
              <a:rPr lang="en-GB" smtClean="0"/>
              <a:t>28</a:t>
            </a:fld>
            <a:endParaRPr lang="en-GB"/>
          </a:p>
        </p:txBody>
      </p:sp>
    </p:spTree>
    <p:extLst>
      <p:ext uri="{BB962C8B-B14F-4D97-AF65-F5344CB8AC3E}">
        <p14:creationId xmlns:p14="http://schemas.microsoft.com/office/powerpoint/2010/main" val="1038897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34130" y="1138425"/>
            <a:ext cx="6108200" cy="1527050"/>
          </a:xfrm>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2128720" y="5261460"/>
            <a:ext cx="6400800" cy="1068935"/>
          </a:xfrm>
        </p:spPr>
        <p:txBody>
          <a:bodyPr>
            <a:normAutofit/>
          </a:bodyPr>
          <a:lstStyle>
            <a:lvl1pPr marL="0" indent="0" algn="r">
              <a:buNone/>
              <a:defRPr sz="2600">
                <a:solidFill>
                  <a:srgbClr val="FFABC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p>
          <a:p>
            <a:r>
              <a:rPr lang="en-US" dirty="0"/>
              <a:t>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39540" y="1291130"/>
            <a:ext cx="8246070" cy="610820"/>
          </a:xfrm>
        </p:spPr>
        <p:txBody>
          <a:bodyPr>
            <a:normAutofit/>
          </a:bodyPr>
          <a:lstStyle>
            <a:lvl1pPr algn="l">
              <a:defRPr sz="3600">
                <a:solidFill>
                  <a:srgbClr val="E20071"/>
                </a:solidFill>
              </a:defRPr>
            </a:lvl1pPr>
          </a:lstStyle>
          <a:p>
            <a:r>
              <a:rPr lang="en-US" dirty="0"/>
              <a:t>Click to edit Master title style</a:t>
            </a:r>
          </a:p>
        </p:txBody>
      </p:sp>
      <p:sp>
        <p:nvSpPr>
          <p:cNvPr id="3" name="Content Placeholder 2"/>
          <p:cNvSpPr>
            <a:spLocks noGrp="1"/>
          </p:cNvSpPr>
          <p:nvPr>
            <p:ph idx="1"/>
          </p:nvPr>
        </p:nvSpPr>
        <p:spPr>
          <a:xfrm>
            <a:off x="448965" y="2054655"/>
            <a:ext cx="8246070" cy="4123035"/>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1425" y="527605"/>
            <a:ext cx="6558080" cy="684885"/>
          </a:xfrm>
        </p:spPr>
        <p:txBody>
          <a:bodyPr>
            <a:normAutofit/>
          </a:bodyPr>
          <a:lstStyle>
            <a:lvl1pPr algn="l">
              <a:defRPr sz="3600">
                <a:solidFill>
                  <a:srgbClr val="E20071"/>
                </a:solidFill>
              </a:defRPr>
            </a:lvl1pPr>
          </a:lstStyle>
          <a:p>
            <a:r>
              <a:rPr lang="en-US" dirty="0"/>
              <a:t>Click to edit Master title style</a:t>
            </a:r>
          </a:p>
        </p:txBody>
      </p:sp>
      <p:sp>
        <p:nvSpPr>
          <p:cNvPr id="3" name="Content Placeholder 2"/>
          <p:cNvSpPr>
            <a:spLocks noGrp="1"/>
          </p:cNvSpPr>
          <p:nvPr>
            <p:ph idx="1"/>
          </p:nvPr>
        </p:nvSpPr>
        <p:spPr>
          <a:xfrm>
            <a:off x="2281425" y="1443835"/>
            <a:ext cx="6558080" cy="4275740"/>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39540" y="1291130"/>
            <a:ext cx="5939025" cy="532180"/>
          </a:xfrm>
        </p:spPr>
        <p:txBody>
          <a:bodyPr>
            <a:normAutofit/>
          </a:bodyPr>
          <a:lstStyle>
            <a:lvl1pPr algn="l">
              <a:defRPr sz="3600">
                <a:solidFill>
                  <a:srgbClr val="E20071"/>
                </a:solidFill>
              </a:defRPr>
            </a:lvl1pPr>
          </a:lstStyle>
          <a:p>
            <a:r>
              <a:rPr lang="en-US" dirty="0"/>
              <a:t>Click to edit Master title style</a:t>
            </a:r>
          </a:p>
        </p:txBody>
      </p:sp>
      <p:sp>
        <p:nvSpPr>
          <p:cNvPr id="3" name="Text Placeholder 2"/>
          <p:cNvSpPr>
            <a:spLocks noGrp="1"/>
          </p:cNvSpPr>
          <p:nvPr>
            <p:ph type="body" idx="1"/>
          </p:nvPr>
        </p:nvSpPr>
        <p:spPr>
          <a:xfrm>
            <a:off x="601670" y="2054655"/>
            <a:ext cx="3817625" cy="773424"/>
          </a:xfrm>
        </p:spPr>
        <p:txBody>
          <a:bodyPr anchor="b"/>
          <a:lstStyle>
            <a:lvl1pPr marL="0" indent="0">
              <a:buNone/>
              <a:defRPr sz="2400" b="1" baseline="0">
                <a:solidFill>
                  <a:srgbClr val="E2007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1670" y="2818180"/>
            <a:ext cx="3817625" cy="303505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77410" y="2054655"/>
            <a:ext cx="3817625" cy="773424"/>
          </a:xfrm>
        </p:spPr>
        <p:txBody>
          <a:bodyPr anchor="b"/>
          <a:lstStyle>
            <a:lvl1pPr marL="0" indent="0">
              <a:buNone/>
              <a:defRPr sz="2400" b="1">
                <a:solidFill>
                  <a:srgbClr val="E2007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877410" y="2818180"/>
            <a:ext cx="3817625" cy="303505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10/18/2023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10/18/2023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10/18/2023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10/18/2023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marship.eu/why-diesel-fuel-is-drying-ou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sciencedirect.com/topics/engineering/hydrocarbon-mixture" TargetMode="External"/><Relationship Id="rId7" Type="http://schemas.openxmlformats.org/officeDocument/2006/relationships/image" Target="../media/image4.png"/><Relationship Id="rId2" Type="http://schemas.openxmlformats.org/officeDocument/2006/relationships/hyperlink" Target="https://www.sciencedirect.com/topics/materials-science/diesel"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sciencedirect.com/topics/chemistry/alkene" TargetMode="External"/><Relationship Id="rId4" Type="http://schemas.openxmlformats.org/officeDocument/2006/relationships/hyperlink" Target="https://www.sciencedirect.com/topics/earth-and-planetary-sciences/naphthen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itherspoon.app.box.com/s/7egl6spx41mkw3hdmkz2tymdahbq7qe1/file/783216823602" TargetMode="Externa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sciencedirect.com/topics/engineering/injector" TargetMode="External"/><Relationship Id="rId7" Type="http://schemas.openxmlformats.org/officeDocument/2006/relationships/image" Target="../media/image4.png"/><Relationship Id="rId2" Type="http://schemas.openxmlformats.org/officeDocument/2006/relationships/hyperlink" Target="https://www.sciencedirect.com/topics/engineering/lubrication"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sciencedirect.com/topics/engineering/fuel-injection-system" TargetMode="External"/><Relationship Id="rId4" Type="http://schemas.openxmlformats.org/officeDocument/2006/relationships/hyperlink" Target="https://www.sciencedirect.com/topics/engineering/desulphurisation"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7.jp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emf"/><Relationship Id="rId15" Type="http://schemas.openxmlformats.org/officeDocument/2006/relationships/image" Target="../media/image28.png"/><Relationship Id="rId10" Type="http://schemas.openxmlformats.org/officeDocument/2006/relationships/image" Target="../media/image23.jpeg"/><Relationship Id="rId4" Type="http://schemas.openxmlformats.org/officeDocument/2006/relationships/image" Target="../media/image4.png"/><Relationship Id="rId9" Type="http://schemas.openxmlformats.org/officeDocument/2006/relationships/image" Target="../media/image22.jpeg"/><Relationship Id="rId1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s://www.marship.eu/why-diesel-fuel-is-drying-out" TargetMode="Externa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package" Target="../embeddings/Microsoft_Excel_Worksheet.xlsx"/></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marship.eu/why-diesel-fuel-is-drying-out"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bearoil.com/news-blog/entry/cummins-and-power-service#:~:text=The%20Power%20Service%20Diesel%20Fuel,to%20customers%20in%20the%20field.%E2%80%9D&amp;text=Diesel%20Kleen%20%2BCetane%20Boost%20%2D%20Endorsed%20by%20Cummins%20Inc" TargetMode="External"/><Relationship Id="rId7" Type="http://schemas.openxmlformats.org/officeDocument/2006/relationships/image" Target="../media/image4.png"/><Relationship Id="rId2" Type="http://schemas.openxmlformats.org/officeDocument/2006/relationships/hyperlink" Target="https://www.cummins.com/news/releases/2017/05/10/cummins-inc-officially-recommends-power-service-diesel-kleen-cetane-and"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itherspoon.app.box.com/s/7egl6spx41mkw3hdmkz2tymdahbq7qe1/file/783216823602" TargetMode="External"/><Relationship Id="rId4" Type="http://schemas.openxmlformats.org/officeDocument/2006/relationships/hyperlink" Target="https://www.firehouse.com/apparatus/components/press-release/12335263/cummins-endorses-power-service-products"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34130" y="1138425"/>
            <a:ext cx="6108200" cy="1527050"/>
          </a:xfrm>
        </p:spPr>
        <p:txBody>
          <a:bodyPr>
            <a:normAutofit/>
          </a:bodyPr>
          <a:lstStyle/>
          <a:p>
            <a:r>
              <a:rPr lang="en-US"/>
              <a:t> </a:t>
            </a:r>
            <a:endParaRPr lang="en-US" dirty="0"/>
          </a:p>
        </p:txBody>
      </p:sp>
      <p:sp>
        <p:nvSpPr>
          <p:cNvPr id="3" name="Subtitle 2"/>
          <p:cNvSpPr>
            <a:spLocks noGrp="1"/>
          </p:cNvSpPr>
          <p:nvPr>
            <p:ph type="subTitle" idx="1"/>
          </p:nvPr>
        </p:nvSpPr>
        <p:spPr>
          <a:xfrm>
            <a:off x="2128720" y="5261460"/>
            <a:ext cx="6400800" cy="1068935"/>
          </a:xfrm>
        </p:spPr>
        <p:txBody>
          <a:bodyPr>
            <a:normAutofit/>
          </a:bodyPr>
          <a:lstStyle/>
          <a:p>
            <a:r>
              <a:rPr lang="en-US"/>
              <a:t> </a:t>
            </a:r>
            <a:endParaRPr lang="en-US" dirty="0"/>
          </a:p>
        </p:txBody>
      </p:sp>
      <p:sp>
        <p:nvSpPr>
          <p:cNvPr id="7" name="TextBox 6">
            <a:extLst>
              <a:ext uri="{FF2B5EF4-FFF2-40B4-BE49-F238E27FC236}">
                <a16:creationId xmlns:a16="http://schemas.microsoft.com/office/drawing/2014/main" id="{370CC77E-EB1A-552A-707C-D7C3F71E97D0}"/>
              </a:ext>
            </a:extLst>
          </p:cNvPr>
          <p:cNvSpPr txBox="1"/>
          <p:nvPr/>
        </p:nvSpPr>
        <p:spPr>
          <a:xfrm>
            <a:off x="4419295" y="5426595"/>
            <a:ext cx="4572000" cy="769441"/>
          </a:xfrm>
          <a:prstGeom prst="rect">
            <a:avLst/>
          </a:prstGeom>
          <a:noFill/>
        </p:spPr>
        <p:txBody>
          <a:bodyPr wrap="square">
            <a:spAutoFit/>
          </a:bodyPr>
          <a:lstStyle/>
          <a:p>
            <a:pPr algn="ctr"/>
            <a:r>
              <a:rPr lang="en-GB" sz="4400" dirty="0">
                <a:solidFill>
                  <a:schemeClr val="tx1"/>
                </a:solidFill>
              </a:rPr>
              <a:t>       </a:t>
            </a:r>
            <a:r>
              <a:rPr lang="en-GB" sz="4400" dirty="0">
                <a:solidFill>
                  <a:schemeClr val="bg1">
                    <a:lumMod val="95000"/>
                  </a:schemeClr>
                </a:solidFill>
                <a:latin typeface="Bodoni MT" panose="02070603080606020203" pitchFamily="18" charset="0"/>
              </a:rPr>
              <a:t>Daniel Chevin</a:t>
            </a:r>
          </a:p>
        </p:txBody>
      </p:sp>
      <p:pic>
        <p:nvPicPr>
          <p:cNvPr id="8" name="Picture 7">
            <a:extLst>
              <a:ext uri="{FF2B5EF4-FFF2-40B4-BE49-F238E27FC236}">
                <a16:creationId xmlns:a16="http://schemas.microsoft.com/office/drawing/2014/main" id="{12299B97-FEC9-305B-77DC-59518A1E7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2689" y="5432511"/>
            <a:ext cx="916230" cy="763525"/>
          </a:xfrm>
          <a:prstGeom prst="rect">
            <a:avLst/>
          </a:prstGeom>
        </p:spPr>
      </p:pic>
      <p:pic>
        <p:nvPicPr>
          <p:cNvPr id="9" name="Picture 8">
            <a:extLst>
              <a:ext uri="{FF2B5EF4-FFF2-40B4-BE49-F238E27FC236}">
                <a16:creationId xmlns:a16="http://schemas.microsoft.com/office/drawing/2014/main" id="{56293BC9-2C0F-D1F1-B6D5-2988896EAA81}"/>
              </a:ext>
            </a:extLst>
          </p:cNvPr>
          <p:cNvPicPr>
            <a:picLocks noChangeAspect="1"/>
          </p:cNvPicPr>
          <p:nvPr/>
        </p:nvPicPr>
        <p:blipFill>
          <a:blip r:embed="rId4"/>
          <a:stretch>
            <a:fillRect/>
          </a:stretch>
        </p:blipFill>
        <p:spPr>
          <a:xfrm>
            <a:off x="7931510" y="69490"/>
            <a:ext cx="1068935" cy="946291"/>
          </a:xfrm>
          <a:prstGeom prst="rect">
            <a:avLst/>
          </a:prstGeom>
        </p:spPr>
      </p:pic>
      <p:pic>
        <p:nvPicPr>
          <p:cNvPr id="6" name="Picture 5">
            <a:extLst>
              <a:ext uri="{FF2B5EF4-FFF2-40B4-BE49-F238E27FC236}">
                <a16:creationId xmlns:a16="http://schemas.microsoft.com/office/drawing/2014/main" id="{56919F23-129B-5CD6-B024-8C4F0BF034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9869" y="1138425"/>
            <a:ext cx="2290575" cy="884339"/>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p>
        </p:txBody>
      </p:sp>
      <p:sp>
        <p:nvSpPr>
          <p:cNvPr id="3" name="Content Placeholder 2"/>
          <p:cNvSpPr>
            <a:spLocks noGrp="1"/>
          </p:cNvSpPr>
          <p:nvPr>
            <p:ph idx="1"/>
          </p:nvPr>
        </p:nvSpPr>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7" name="Picture 6" descr="A red car driving on a dirt road&#10;&#10;Description automatically generated">
            <a:extLst>
              <a:ext uri="{FF2B5EF4-FFF2-40B4-BE49-F238E27FC236}">
                <a16:creationId xmlns:a16="http://schemas.microsoft.com/office/drawing/2014/main" id="{E3903526-7989-477C-2CD9-6F7BF16667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07360"/>
            <a:ext cx="9144000" cy="4581150"/>
          </a:xfrm>
          <a:prstGeom prst="rect">
            <a:avLst/>
          </a:prstGeom>
        </p:spPr>
      </p:pic>
    </p:spTree>
    <p:extLst>
      <p:ext uri="{BB962C8B-B14F-4D97-AF65-F5344CB8AC3E}">
        <p14:creationId xmlns:p14="http://schemas.microsoft.com/office/powerpoint/2010/main" val="1765971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1291130"/>
            <a:ext cx="8704185" cy="610820"/>
          </a:xfrm>
        </p:spPr>
        <p:txBody>
          <a:bodyPr>
            <a:normAutofit fontScale="90000"/>
          </a:bodyPr>
          <a:lstStyle/>
          <a:p>
            <a:br>
              <a:rPr lang="en-US" dirty="0"/>
            </a:br>
            <a:br>
              <a:rPr lang="en-US" dirty="0"/>
            </a:br>
            <a:br>
              <a:rPr lang="en-US" dirty="0"/>
            </a:br>
            <a:br>
              <a:rPr lang="en-US" dirty="0"/>
            </a:br>
            <a:r>
              <a:rPr lang="en-US" dirty="0"/>
              <a:t>Why diesel fuel is drying out</a:t>
            </a:r>
          </a:p>
        </p:txBody>
      </p:sp>
      <p:sp>
        <p:nvSpPr>
          <p:cNvPr id="3" name="Content Placeholder 2"/>
          <p:cNvSpPr>
            <a:spLocks noGrp="1"/>
          </p:cNvSpPr>
          <p:nvPr>
            <p:ph idx="1"/>
          </p:nvPr>
        </p:nvSpPr>
        <p:spPr/>
        <p:txBody>
          <a:bodyPr/>
          <a:lstStyle/>
          <a:p>
            <a:pPr algn="ct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ctr">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t>
            </a:r>
            <a:endParaRPr lang="en-US" dirty="0"/>
          </a:p>
          <a:p>
            <a:pPr marL="0" indent="0">
              <a:buNone/>
            </a:pPr>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
        <p:nvSpPr>
          <p:cNvPr id="7" name="TextBox 6">
            <a:extLst>
              <a:ext uri="{FF2B5EF4-FFF2-40B4-BE49-F238E27FC236}">
                <a16:creationId xmlns:a16="http://schemas.microsoft.com/office/drawing/2014/main" id="{74D25409-5BDB-268A-F7A0-E43D2E25F5E5}"/>
              </a:ext>
            </a:extLst>
          </p:cNvPr>
          <p:cNvSpPr txBox="1"/>
          <p:nvPr/>
        </p:nvSpPr>
        <p:spPr>
          <a:xfrm>
            <a:off x="2128720" y="3240586"/>
            <a:ext cx="6112122" cy="369332"/>
          </a:xfrm>
          <a:prstGeom prst="rect">
            <a:avLst/>
          </a:prstGeom>
          <a:noFill/>
        </p:spPr>
        <p:txBody>
          <a:bodyPr wrap="square">
            <a:spAutoFit/>
          </a:bodyPr>
          <a:lstStyle/>
          <a:p>
            <a:r>
              <a:rPr lang="en-GB" sz="18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hlinkClick r:id="rId4"/>
              </a:rPr>
              <a:t>https://www.marship.eu/why-diesel-fuel-is-drying-out</a:t>
            </a:r>
            <a:r>
              <a:rPr lang="en-GB" sz="18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a:t>
            </a:r>
            <a:endParaRPr lang="en-GB" dirty="0"/>
          </a:p>
        </p:txBody>
      </p:sp>
    </p:spTree>
    <p:extLst>
      <p:ext uri="{BB962C8B-B14F-4D97-AF65-F5344CB8AC3E}">
        <p14:creationId xmlns:p14="http://schemas.microsoft.com/office/powerpoint/2010/main" val="3202328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Composition of Diesel </a:t>
            </a:r>
          </a:p>
        </p:txBody>
      </p:sp>
      <p:sp>
        <p:nvSpPr>
          <p:cNvPr id="3" name="Content Placeholder 2"/>
          <p:cNvSpPr>
            <a:spLocks noGrp="1"/>
          </p:cNvSpPr>
          <p:nvPr>
            <p:ph idx="1"/>
          </p:nvPr>
        </p:nvSpPr>
        <p:spPr/>
        <p:txBody>
          <a:bodyPr>
            <a:normAutofit/>
          </a:bodyPr>
          <a:lstStyle/>
          <a:p>
            <a:pPr>
              <a:lnSpc>
                <a:spcPct val="107000"/>
              </a:lnSpc>
              <a:spcAft>
                <a:spcPts val="800"/>
              </a:spcAft>
            </a:pPr>
            <a:endParaRPr lang="en-GB"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2400" dirty="0">
                <a:latin typeface="Arial" panose="020B0604020202020204" pitchFamily="34" charset="0"/>
                <a:ea typeface="Calibri" panose="020F0502020204030204" pitchFamily="34" charset="0"/>
                <a:cs typeface="Arial" panose="020B0604020202020204" pitchFamily="34" charset="0"/>
              </a:rPr>
              <a:t>It's important to note that the exact composition of diesel fuel can vary between different regions and fuel suppliers</a:t>
            </a:r>
            <a:endParaRPr lang="en-GB" sz="24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r>
              <a:rPr lang="en-GB" sz="2400" dirty="0">
                <a:effectLst/>
                <a:latin typeface="Arial" panose="020B0604020202020204" pitchFamily="34" charset="0"/>
                <a:ea typeface="Calibri" panose="020F0502020204030204" pitchFamily="34" charset="0"/>
                <a:cs typeface="Arial" panose="020B0604020202020204" pitchFamily="34" charset="0"/>
                <a:hlinkClick r:id="rId2" tooltip="Learn more about Diesel from ScienceDirect's AI-generated Topic Pages">
                  <a:extLst>
                    <a:ext uri="{A12FA001-AC4F-418D-AE19-62706E023703}">
                      <ahyp:hlinkClr xmlns:ahyp="http://schemas.microsoft.com/office/drawing/2018/hyperlinkcolor" val="tx"/>
                    </a:ext>
                  </a:extLst>
                </a:hlinkClick>
              </a:rPr>
              <a:t>Diesel</a:t>
            </a:r>
            <a:r>
              <a:rPr lang="en-GB" sz="2400" dirty="0">
                <a:effectLst/>
                <a:latin typeface="Arial" panose="020B0604020202020204" pitchFamily="34" charset="0"/>
                <a:ea typeface="Calibri" panose="020F0502020204030204" pitchFamily="34" charset="0"/>
                <a:cs typeface="Arial" panose="020B0604020202020204" pitchFamily="34" charset="0"/>
              </a:rPr>
              <a:t> fuels are complex </a:t>
            </a:r>
            <a:r>
              <a:rPr lang="en-GB" sz="2400" u="sng" dirty="0">
                <a:effectLst/>
                <a:latin typeface="Arial" panose="020B0604020202020204" pitchFamily="34" charset="0"/>
                <a:ea typeface="Calibri" panose="020F0502020204030204" pitchFamily="34" charset="0"/>
                <a:cs typeface="Arial" panose="020B0604020202020204" pitchFamily="34" charset="0"/>
                <a:hlinkClick r:id="rId3" tooltip="Learn more about hydrocarbon mixtures from ScienceDirect's AI-generated Topic Pages">
                  <a:extLst>
                    <a:ext uri="{A12FA001-AC4F-418D-AE19-62706E023703}">
                      <ahyp:hlinkClr xmlns:ahyp="http://schemas.microsoft.com/office/drawing/2018/hyperlinkcolor" val="tx"/>
                    </a:ext>
                  </a:extLst>
                </a:hlinkClick>
              </a:rPr>
              <a:t>hydrocarbon mixtures</a:t>
            </a:r>
            <a:r>
              <a:rPr lang="en-GB" sz="2400" u="sng" dirty="0">
                <a:effectLst/>
                <a:latin typeface="Arial" panose="020B0604020202020204" pitchFamily="34" charset="0"/>
                <a:ea typeface="Calibri" panose="020F0502020204030204" pitchFamily="34" charset="0"/>
                <a:cs typeface="Arial" panose="020B0604020202020204" pitchFamily="34" charset="0"/>
              </a:rPr>
              <a:t>,  </a:t>
            </a:r>
            <a:r>
              <a:rPr lang="en-GB" sz="2400" dirty="0">
                <a:effectLst/>
                <a:latin typeface="Arial" panose="020B0604020202020204" pitchFamily="34" charset="0"/>
                <a:ea typeface="Calibri" panose="020F0502020204030204" pitchFamily="34" charset="0"/>
                <a:cs typeface="Arial" panose="020B0604020202020204" pitchFamily="34" charset="0"/>
              </a:rPr>
              <a:t>containing all the classes of hydrocarbons:</a:t>
            </a:r>
          </a:p>
          <a:p>
            <a:r>
              <a:rPr lang="en-GB" sz="2400" dirty="0">
                <a:latin typeface="Arial" panose="020B0604020202020204" pitchFamily="34" charset="0"/>
                <a:ea typeface="Calibri" panose="020F0502020204030204" pitchFamily="34" charset="0"/>
                <a:cs typeface="Arial" panose="020B0604020202020204" pitchFamily="34" charset="0"/>
              </a:rPr>
              <a:t>P</a:t>
            </a:r>
            <a:r>
              <a:rPr lang="en-GB" sz="2400" dirty="0">
                <a:effectLst/>
                <a:latin typeface="Arial" panose="020B0604020202020204" pitchFamily="34" charset="0"/>
                <a:ea typeface="Calibri" panose="020F0502020204030204" pitchFamily="34" charset="0"/>
                <a:cs typeface="Arial" panose="020B0604020202020204" pitchFamily="34" charset="0"/>
              </a:rPr>
              <a:t>araffins, </a:t>
            </a:r>
          </a:p>
          <a:p>
            <a:r>
              <a:rPr lang="en-GB" sz="2400" dirty="0" err="1">
                <a:latin typeface="Arial" panose="020B0604020202020204" pitchFamily="34" charset="0"/>
                <a:ea typeface="Calibri" panose="020F0502020204030204" pitchFamily="34" charset="0"/>
                <a:cs typeface="Arial" panose="020B0604020202020204" pitchFamily="34" charset="0"/>
                <a:hlinkClick r:id="rId4" tooltip="Learn more about naphthenes from ScienceDirect's AI-generated Topic Pages">
                  <a:extLst>
                    <a:ext uri="{A12FA001-AC4F-418D-AE19-62706E023703}">
                      <ahyp:hlinkClr xmlns:ahyp="http://schemas.microsoft.com/office/drawing/2018/hyperlinkcolor" val="tx"/>
                    </a:ext>
                  </a:extLst>
                </a:hlinkClick>
              </a:rPr>
              <a:t>N</a:t>
            </a:r>
            <a:r>
              <a:rPr lang="en-GB" sz="2400" dirty="0" err="1">
                <a:effectLst/>
                <a:latin typeface="Arial" panose="020B0604020202020204" pitchFamily="34" charset="0"/>
                <a:ea typeface="Calibri" panose="020F0502020204030204" pitchFamily="34" charset="0"/>
                <a:cs typeface="Arial" panose="020B0604020202020204" pitchFamily="34" charset="0"/>
                <a:hlinkClick r:id="rId4" tooltip="Learn more about naphthenes from ScienceDirect's AI-generated Topic Pages">
                  <a:extLst>
                    <a:ext uri="{A12FA001-AC4F-418D-AE19-62706E023703}">
                      <ahyp:hlinkClr xmlns:ahyp="http://schemas.microsoft.com/office/drawing/2018/hyperlinkcolor" val="tx"/>
                    </a:ext>
                  </a:extLst>
                </a:hlinkClick>
              </a:rPr>
              <a:t>aphthenes</a:t>
            </a:r>
            <a:r>
              <a:rPr lang="en-GB" sz="2400" dirty="0">
                <a:effectLst/>
                <a:latin typeface="Arial" panose="020B0604020202020204" pitchFamily="34" charset="0"/>
                <a:ea typeface="Calibri" panose="020F0502020204030204" pitchFamily="34" charset="0"/>
                <a:cs typeface="Arial" panose="020B0604020202020204" pitchFamily="34" charset="0"/>
              </a:rPr>
              <a:t>, </a:t>
            </a:r>
          </a:p>
          <a:p>
            <a:r>
              <a:rPr lang="en-GB" sz="2400" dirty="0">
                <a:effectLst/>
                <a:latin typeface="Arial" panose="020B0604020202020204" pitchFamily="34" charset="0"/>
                <a:ea typeface="Calibri" panose="020F0502020204030204" pitchFamily="34" charset="0"/>
                <a:cs typeface="Arial" panose="020B0604020202020204" pitchFamily="34" charset="0"/>
              </a:rPr>
              <a:t>Aromatics,</a:t>
            </a:r>
          </a:p>
          <a:p>
            <a:r>
              <a:rPr lang="en-GB" sz="2400" u="sng" dirty="0">
                <a:latin typeface="Arial" panose="020B0604020202020204" pitchFamily="34" charset="0"/>
                <a:ea typeface="Calibri" panose="020F0502020204030204" pitchFamily="34" charset="0"/>
                <a:cs typeface="Arial" panose="020B0604020202020204" pitchFamily="34" charset="0"/>
                <a:hlinkClick r:id="rId5" tooltip="Learn more about olefins from ScienceDirect's AI-generated Topic Pages">
                  <a:extLst>
                    <a:ext uri="{A12FA001-AC4F-418D-AE19-62706E023703}">
                      <ahyp:hlinkClr xmlns:ahyp="http://schemas.microsoft.com/office/drawing/2018/hyperlinkcolor" val="tx"/>
                    </a:ext>
                  </a:extLst>
                </a:hlinkClick>
              </a:rPr>
              <a:t>O</a:t>
            </a:r>
            <a:r>
              <a:rPr lang="en-GB" sz="2400" u="sng" dirty="0">
                <a:effectLst/>
                <a:latin typeface="Arial" panose="020B0604020202020204" pitchFamily="34" charset="0"/>
                <a:ea typeface="Calibri" panose="020F0502020204030204" pitchFamily="34" charset="0"/>
                <a:cs typeface="Arial" panose="020B0604020202020204" pitchFamily="34" charset="0"/>
                <a:hlinkClick r:id="rId5" tooltip="Learn more about olefins from ScienceDirect's AI-generated Topic Pages">
                  <a:extLst>
                    <a:ext uri="{A12FA001-AC4F-418D-AE19-62706E023703}">
                      <ahyp:hlinkClr xmlns:ahyp="http://schemas.microsoft.com/office/drawing/2018/hyperlinkcolor" val="tx"/>
                    </a:ext>
                  </a:extLst>
                </a:hlinkClick>
              </a:rPr>
              <a:t>lefins</a:t>
            </a:r>
            <a:r>
              <a:rPr lang="en-GB" sz="2400" dirty="0">
                <a:effectLst/>
                <a:latin typeface="Arial" panose="020B0604020202020204" pitchFamily="34" charset="0"/>
                <a:ea typeface="Calibri" panose="020F0502020204030204" pitchFamily="34" charset="0"/>
                <a:cs typeface="Arial" panose="020B0604020202020204" pitchFamily="34" charset="0"/>
              </a:rPr>
              <a:t>. </a:t>
            </a:r>
          </a:p>
          <a:p>
            <a:endParaRPr lang="en-GB" sz="2000" dirty="0">
              <a:effectLst/>
              <a:latin typeface="Arial" panose="020B060402020202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6"/>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7"/>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1059917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Composition of diesel fuel</a:t>
            </a:r>
          </a:p>
        </p:txBody>
      </p:sp>
      <p:sp>
        <p:nvSpPr>
          <p:cNvPr id="3" name="Content Placeholder 2"/>
          <p:cNvSpPr>
            <a:spLocks noGrp="1"/>
          </p:cNvSpPr>
          <p:nvPr>
            <p:ph idx="1"/>
          </p:nvPr>
        </p:nvSpPr>
        <p:spPr>
          <a:xfrm>
            <a:off x="448965" y="2054655"/>
            <a:ext cx="8246070" cy="4581150"/>
          </a:xfrm>
        </p:spPr>
        <p:txBody>
          <a:bodyPr>
            <a:noAutofit/>
          </a:bodyPr>
          <a:lstStyle/>
          <a:p>
            <a:pPr marL="0" indent="0">
              <a:lnSpc>
                <a:spcPct val="107000"/>
              </a:lnSpc>
              <a:spcAft>
                <a:spcPts val="800"/>
              </a:spcAft>
              <a:buNone/>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Arial" panose="020B0604020202020204" pitchFamily="34" charset="0"/>
              </a:rPr>
              <a:t>1. Hydrocarbons</a:t>
            </a:r>
            <a:r>
              <a:rPr lang="en-GB" sz="1800" kern="100" dirty="0">
                <a:effectLst/>
                <a:latin typeface="Calibri" panose="020F0502020204030204" pitchFamily="34" charset="0"/>
                <a:ea typeface="Calibri" panose="020F0502020204030204" pitchFamily="34" charset="0"/>
                <a:cs typeface="Arial" panose="020B0604020202020204" pitchFamily="34" charset="0"/>
              </a:rPr>
              <a:t>: Diesel fuel primarily consists of hydrocarbon compounds, which are organic compounds composed of hydrogen and carbon atoms. These hydrocarbons provide the energy when diesel fuel is burned.</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2. </a:t>
            </a:r>
            <a:r>
              <a:rPr lang="en-GB" sz="1800" b="1" kern="100" dirty="0">
                <a:effectLst/>
                <a:latin typeface="Calibri" panose="020F0502020204030204" pitchFamily="34" charset="0"/>
                <a:ea typeface="Calibri" panose="020F0502020204030204" pitchFamily="34" charset="0"/>
                <a:cs typeface="Arial" panose="020B0604020202020204" pitchFamily="34" charset="0"/>
              </a:rPr>
              <a:t>Alkanes: </a:t>
            </a:r>
            <a:r>
              <a:rPr lang="en-GB" sz="1800" kern="100" dirty="0">
                <a:effectLst/>
                <a:latin typeface="Calibri" panose="020F0502020204030204" pitchFamily="34" charset="0"/>
                <a:ea typeface="Calibri" panose="020F0502020204030204" pitchFamily="34" charset="0"/>
                <a:cs typeface="Arial" panose="020B0604020202020204" pitchFamily="34" charset="0"/>
              </a:rPr>
              <a:t>Alkanes, also known as paraffins, are a type of hydrocarbon found in diesel fuel. They are straight-chain or branched-chain molecules that provide energy during combustion.</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3. </a:t>
            </a:r>
            <a:r>
              <a:rPr lang="en-GB" sz="1800" b="1" kern="100" dirty="0">
                <a:effectLst/>
                <a:latin typeface="Calibri" panose="020F0502020204030204" pitchFamily="34" charset="0"/>
                <a:ea typeface="Calibri" panose="020F0502020204030204" pitchFamily="34" charset="0"/>
                <a:cs typeface="Arial" panose="020B0604020202020204" pitchFamily="34" charset="0"/>
              </a:rPr>
              <a:t>Aromatics</a:t>
            </a:r>
            <a:r>
              <a:rPr lang="en-GB" sz="1800" kern="100" dirty="0">
                <a:effectLst/>
                <a:latin typeface="Calibri" panose="020F0502020204030204" pitchFamily="34" charset="0"/>
                <a:ea typeface="Calibri" panose="020F0502020204030204" pitchFamily="34" charset="0"/>
                <a:cs typeface="Arial" panose="020B0604020202020204" pitchFamily="34" charset="0"/>
              </a:rPr>
              <a:t>: Aromatics are a class of hydrocarbons that contain a ring structure. These compounds, such as benzene, toluene, and xylene, are present in small amounts in diesel fuel and contribute to the fuel's energy content.</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4. </a:t>
            </a:r>
            <a:r>
              <a:rPr lang="en-GB" sz="1800" b="1" kern="100" dirty="0">
                <a:effectLst/>
                <a:latin typeface="Calibri" panose="020F0502020204030204" pitchFamily="34" charset="0"/>
                <a:ea typeface="Calibri" panose="020F0502020204030204" pitchFamily="34" charset="0"/>
                <a:cs typeface="Arial" panose="020B0604020202020204" pitchFamily="34" charset="0"/>
              </a:rPr>
              <a:t>Cycloalkanes: </a:t>
            </a:r>
            <a:r>
              <a:rPr lang="en-GB" sz="1800" kern="100" dirty="0">
                <a:effectLst/>
                <a:latin typeface="Calibri" panose="020F0502020204030204" pitchFamily="34" charset="0"/>
                <a:ea typeface="Calibri" panose="020F0502020204030204" pitchFamily="34" charset="0"/>
                <a:cs typeface="Arial" panose="020B0604020202020204" pitchFamily="34" charset="0"/>
              </a:rPr>
              <a:t>Cycloalkanes are hydrocarbons that form a ring structure. They are present in diesel fuel in small amounts and contribute to the overall energy density.</a:t>
            </a:r>
          </a:p>
          <a:p>
            <a:pPr>
              <a:lnSpc>
                <a:spcPct val="107000"/>
              </a:lnSpc>
              <a:spcAft>
                <a:spcPts val="800"/>
              </a:spcAft>
            </a:pPr>
            <a:endParaRPr lang="en-GB" sz="12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3971693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Composition of diesel fuel  </a:t>
            </a:r>
          </a:p>
        </p:txBody>
      </p:sp>
      <p:sp>
        <p:nvSpPr>
          <p:cNvPr id="3" name="Content Placeholder 2"/>
          <p:cNvSpPr>
            <a:spLocks noGrp="1"/>
          </p:cNvSpPr>
          <p:nvPr>
            <p:ph idx="1"/>
          </p:nvPr>
        </p:nvSpPr>
        <p:spPr/>
        <p:txBody>
          <a:bodyPr>
            <a:normAutofit fontScale="85000" lnSpcReduction="10000"/>
          </a:bodyPr>
          <a:lstStyle/>
          <a:p>
            <a:pPr>
              <a:lnSpc>
                <a:spcPct val="107000"/>
              </a:lnSpc>
              <a:spcAft>
                <a:spcPts val="800"/>
              </a:spcAft>
            </a:pP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100" kern="100" dirty="0">
                <a:effectLst/>
                <a:latin typeface="Calibri" panose="020F0502020204030204" pitchFamily="34" charset="0"/>
                <a:ea typeface="Calibri" panose="020F0502020204030204" pitchFamily="34" charset="0"/>
                <a:cs typeface="Arial" panose="020B0604020202020204" pitchFamily="34" charset="0"/>
              </a:rPr>
              <a:t>5.</a:t>
            </a:r>
            <a:r>
              <a:rPr lang="en-GB" sz="2100" b="1" kern="100" dirty="0">
                <a:effectLst/>
                <a:latin typeface="Calibri" panose="020F0502020204030204" pitchFamily="34" charset="0"/>
                <a:ea typeface="Calibri" panose="020F0502020204030204" pitchFamily="34" charset="0"/>
                <a:cs typeface="Arial" panose="020B0604020202020204" pitchFamily="34" charset="0"/>
              </a:rPr>
              <a:t> Sulphur</a:t>
            </a:r>
            <a:r>
              <a:rPr lang="en-GB" sz="2100" kern="100" dirty="0">
                <a:effectLst/>
                <a:latin typeface="Calibri" panose="020F0502020204030204" pitchFamily="34" charset="0"/>
                <a:ea typeface="Calibri" panose="020F0502020204030204" pitchFamily="34" charset="0"/>
                <a:cs typeface="Arial" panose="020B0604020202020204" pitchFamily="34" charset="0"/>
              </a:rPr>
              <a:t>: Historically, diesel fuel contained significant amounts of sulphur. However, in many regions, regulations have mandated the reduction of sulphur content in diesel fuel to reduce emissions. Ultra-low sulphur diesel (ULSD) is now the standard in many countries, with sulphur content typically limited to 15 parts per million (ppm) or lower.</a:t>
            </a:r>
          </a:p>
          <a:p>
            <a:pPr>
              <a:lnSpc>
                <a:spcPct val="107000"/>
              </a:lnSpc>
              <a:spcAft>
                <a:spcPts val="800"/>
              </a:spcAft>
            </a:pPr>
            <a:r>
              <a:rPr lang="en-GB" sz="2100" kern="100" dirty="0">
                <a:effectLst/>
                <a:latin typeface="Calibri" panose="020F0502020204030204" pitchFamily="34" charset="0"/>
                <a:ea typeface="Calibri" panose="020F0502020204030204" pitchFamily="34" charset="0"/>
                <a:cs typeface="Arial" panose="020B0604020202020204" pitchFamily="34" charset="0"/>
              </a:rPr>
              <a:t>6. </a:t>
            </a:r>
            <a:r>
              <a:rPr lang="en-GB" sz="2100" b="1" kern="100" dirty="0">
                <a:effectLst/>
                <a:latin typeface="Calibri" panose="020F0502020204030204" pitchFamily="34" charset="0"/>
                <a:ea typeface="Calibri" panose="020F0502020204030204" pitchFamily="34" charset="0"/>
                <a:cs typeface="Arial" panose="020B0604020202020204" pitchFamily="34" charset="0"/>
              </a:rPr>
              <a:t>Additives</a:t>
            </a:r>
            <a:r>
              <a:rPr lang="en-GB" sz="2100" kern="100" dirty="0">
                <a:effectLst/>
                <a:latin typeface="Calibri" panose="020F0502020204030204" pitchFamily="34" charset="0"/>
                <a:ea typeface="Calibri" panose="020F0502020204030204" pitchFamily="34" charset="0"/>
                <a:cs typeface="Arial" panose="020B0604020202020204" pitchFamily="34" charset="0"/>
              </a:rPr>
              <a:t>: Diesel fuel may also contain additives to improve its performance and address specific requirements. These additives can include cetane improvers, detergents, lubricity enhancers, anti-foaming agents, and corrosion inhibitors, among others.</a:t>
            </a:r>
          </a:p>
          <a:p>
            <a:pPr>
              <a:lnSpc>
                <a:spcPct val="107000"/>
              </a:lnSpc>
              <a:spcAft>
                <a:spcPts val="800"/>
              </a:spcAft>
            </a:pPr>
            <a:r>
              <a:rPr lang="en-GB" sz="2100" kern="100" dirty="0">
                <a:effectLst/>
                <a:latin typeface="Calibri" panose="020F0502020204030204" pitchFamily="34" charset="0"/>
                <a:ea typeface="Calibri" panose="020F0502020204030204" pitchFamily="34" charset="0"/>
                <a:cs typeface="Arial" panose="020B0604020202020204" pitchFamily="34" charset="0"/>
              </a:rPr>
              <a:t>It's important to note that the exact composition of diesel fuel can vary between different regions and fuel suppliers, as they may have different refining processes and blend additives to meet specific requirements and regulations</a:t>
            </a:r>
            <a:r>
              <a:rPr lang="en-GB" sz="2000" kern="100" dirty="0">
                <a:effectLst/>
                <a:latin typeface="Calibri" panose="020F0502020204030204" pitchFamily="34" charset="0"/>
                <a:ea typeface="Calibri" panose="020F0502020204030204" pitchFamily="34" charset="0"/>
                <a:cs typeface="Arial" panose="020B0604020202020204" pitchFamily="34" charset="0"/>
              </a:rPr>
              <a:t>.</a:t>
            </a: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2366954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Desulphurization process</a:t>
            </a:r>
          </a:p>
        </p:txBody>
      </p:sp>
      <p:sp>
        <p:nvSpPr>
          <p:cNvPr id="3" name="Content Placeholder 2"/>
          <p:cNvSpPr>
            <a:spLocks noGrp="1"/>
          </p:cNvSpPr>
          <p:nvPr>
            <p:ph idx="1"/>
          </p:nvPr>
        </p:nvSpPr>
        <p:spPr>
          <a:xfrm>
            <a:off x="-242020" y="4085920"/>
            <a:ext cx="8246070" cy="4123035"/>
          </a:xfrm>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t>
            </a:r>
          </a:p>
          <a:p>
            <a:pPr>
              <a:lnSpc>
                <a:spcPct val="107000"/>
              </a:lnSpc>
              <a:spcAft>
                <a:spcPts val="800"/>
              </a:spcAft>
            </a:pPr>
            <a:endParaRPr lang="en-GB"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1026" name="Picture 2" descr="Hydrodesulfurization, Naphtha Hydrotreatment, NHT, Hydrodenitrogenation">
            <a:extLst>
              <a:ext uri="{FF2B5EF4-FFF2-40B4-BE49-F238E27FC236}">
                <a16:creationId xmlns:a16="http://schemas.microsoft.com/office/drawing/2014/main" id="{69BAFA50-A5A7-CD48-0B66-1F33BE40F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12769"/>
            <a:ext cx="9144000" cy="4275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400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What are diesel additives</a:t>
            </a:r>
          </a:p>
        </p:txBody>
      </p:sp>
      <p:sp>
        <p:nvSpPr>
          <p:cNvPr id="3" name="Content Placeholder 2"/>
          <p:cNvSpPr>
            <a:spLocks noGrp="1"/>
          </p:cNvSpPr>
          <p:nvPr>
            <p:ph idx="1"/>
          </p:nvPr>
        </p:nvSpPr>
        <p:spPr/>
        <p:txBody>
          <a:bodyPr>
            <a:noAutofit/>
          </a:bodyPr>
          <a:lstStyle/>
          <a:p>
            <a:pPr marL="0" indent="0">
              <a:lnSpc>
                <a:spcPct val="107000"/>
              </a:lnSpc>
              <a:spcAft>
                <a:spcPts val="800"/>
              </a:spcAft>
              <a:buNone/>
            </a:pP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GB" sz="2400" dirty="0">
                <a:effectLst/>
                <a:latin typeface="Calibri" panose="020F0502020204030204" pitchFamily="34" charset="0"/>
                <a:ea typeface="Calibri" panose="020F0502020204030204" pitchFamily="34" charset="0"/>
                <a:cs typeface="Arial" panose="020B0604020202020204" pitchFamily="34" charset="0"/>
              </a:rPr>
              <a:t>Diesel fuel additives are added to improve its performance and address specific requirements. These additives include </a:t>
            </a:r>
          </a:p>
          <a:p>
            <a:pPr>
              <a:lnSpc>
                <a:spcPct val="107000"/>
              </a:lnSpc>
              <a:spcAft>
                <a:spcPts val="800"/>
              </a:spcAft>
            </a:pPr>
            <a:r>
              <a:rPr lang="en-GB" sz="2400" dirty="0">
                <a:latin typeface="Calibri" panose="020F0502020204030204" pitchFamily="34" charset="0"/>
                <a:ea typeface="Calibri" panose="020F0502020204030204" pitchFamily="34" charset="0"/>
                <a:cs typeface="Arial" panose="020B0604020202020204" pitchFamily="34" charset="0"/>
              </a:rPr>
              <a:t>C</a:t>
            </a:r>
            <a:r>
              <a:rPr lang="en-GB" sz="2400" dirty="0">
                <a:effectLst/>
                <a:latin typeface="Calibri" panose="020F0502020204030204" pitchFamily="34" charset="0"/>
                <a:ea typeface="Calibri" panose="020F0502020204030204" pitchFamily="34" charset="0"/>
                <a:cs typeface="Arial" panose="020B0604020202020204" pitchFamily="34" charset="0"/>
              </a:rPr>
              <a:t>etane improvers, </a:t>
            </a:r>
          </a:p>
          <a:p>
            <a:pPr>
              <a:lnSpc>
                <a:spcPct val="107000"/>
              </a:lnSpc>
              <a:spcAft>
                <a:spcPts val="800"/>
              </a:spcAft>
            </a:pPr>
            <a:r>
              <a:rPr lang="en-GB" sz="2400" dirty="0">
                <a:latin typeface="Calibri" panose="020F0502020204030204" pitchFamily="34" charset="0"/>
                <a:ea typeface="Calibri" panose="020F0502020204030204" pitchFamily="34" charset="0"/>
                <a:cs typeface="Arial" panose="020B0604020202020204" pitchFamily="34" charset="0"/>
              </a:rPr>
              <a:t>D</a:t>
            </a:r>
            <a:r>
              <a:rPr lang="en-GB" sz="2400" dirty="0">
                <a:effectLst/>
                <a:latin typeface="Calibri" panose="020F0502020204030204" pitchFamily="34" charset="0"/>
                <a:ea typeface="Calibri" panose="020F0502020204030204" pitchFamily="34" charset="0"/>
                <a:cs typeface="Arial" panose="020B0604020202020204" pitchFamily="34" charset="0"/>
              </a:rPr>
              <a:t>etergents, </a:t>
            </a:r>
          </a:p>
          <a:p>
            <a:pPr>
              <a:lnSpc>
                <a:spcPct val="107000"/>
              </a:lnSpc>
              <a:spcAft>
                <a:spcPts val="800"/>
              </a:spcAft>
            </a:pPr>
            <a:r>
              <a:rPr lang="en-GB" sz="2400" dirty="0">
                <a:effectLst/>
                <a:latin typeface="Calibri" panose="020F0502020204030204" pitchFamily="34" charset="0"/>
                <a:ea typeface="Calibri" panose="020F0502020204030204" pitchFamily="34" charset="0"/>
                <a:cs typeface="Arial" panose="020B0604020202020204" pitchFamily="34" charset="0"/>
              </a:rPr>
              <a:t>Lubricity enhancers, </a:t>
            </a:r>
          </a:p>
          <a:p>
            <a:pPr>
              <a:lnSpc>
                <a:spcPct val="107000"/>
              </a:lnSpc>
              <a:spcAft>
                <a:spcPts val="800"/>
              </a:spcAft>
            </a:pPr>
            <a:r>
              <a:rPr lang="en-GB" sz="2400" dirty="0">
                <a:latin typeface="Calibri" panose="020F0502020204030204" pitchFamily="34" charset="0"/>
                <a:ea typeface="Calibri" panose="020F0502020204030204" pitchFamily="34" charset="0"/>
                <a:cs typeface="Arial" panose="020B0604020202020204" pitchFamily="34" charset="0"/>
              </a:rPr>
              <a:t>Anti-oxidants</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400" dirty="0">
                <a:latin typeface="Calibri" panose="020F0502020204030204" pitchFamily="34" charset="0"/>
                <a:ea typeface="Calibri" panose="020F0502020204030204" pitchFamily="34" charset="0"/>
                <a:cs typeface="Arial" panose="020B0604020202020204" pitchFamily="34" charset="0"/>
              </a:rPr>
              <a:t>C</a:t>
            </a:r>
            <a:r>
              <a:rPr lang="en-GB" sz="2400" dirty="0">
                <a:effectLst/>
                <a:latin typeface="Calibri" panose="020F0502020204030204" pitchFamily="34" charset="0"/>
                <a:ea typeface="Calibri" panose="020F0502020204030204" pitchFamily="34" charset="0"/>
                <a:cs typeface="Arial" panose="020B0604020202020204" pitchFamily="34" charset="0"/>
              </a:rPr>
              <a:t>orrosion inhibitors,</a:t>
            </a:r>
          </a:p>
          <a:p>
            <a:pPr>
              <a:lnSpc>
                <a:spcPct val="107000"/>
              </a:lnSpc>
              <a:spcAft>
                <a:spcPts val="800"/>
              </a:spcAft>
            </a:pPr>
            <a:r>
              <a:rPr lang="en-GB" sz="2400" dirty="0">
                <a:latin typeface="Calibri" panose="020F0502020204030204" pitchFamily="34" charset="0"/>
                <a:ea typeface="Calibri" panose="020F0502020204030204" pitchFamily="34" charset="0"/>
                <a:cs typeface="Arial" panose="020B0604020202020204" pitchFamily="34" charset="0"/>
              </a:rPr>
              <a:t>Emulsifiers</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1613612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Benefits of Fuel Additives</a:t>
            </a:r>
          </a:p>
        </p:txBody>
      </p:sp>
      <p:sp>
        <p:nvSpPr>
          <p:cNvPr id="3" name="Content Placeholder 2"/>
          <p:cNvSpPr>
            <a:spLocks noGrp="1"/>
          </p:cNvSpPr>
          <p:nvPr>
            <p:ph idx="1"/>
          </p:nvPr>
        </p:nvSpPr>
        <p:spPr>
          <a:xfrm>
            <a:off x="448965" y="2054655"/>
            <a:ext cx="8246070" cy="5191970"/>
          </a:xfrm>
        </p:spPr>
        <p:txBody>
          <a:bodyPr>
            <a:noAutofit/>
          </a:bodyPr>
          <a:lstStyle/>
          <a:p>
            <a:pPr>
              <a:lnSpc>
                <a:spcPct val="107000"/>
              </a:lnSpc>
              <a:spcAft>
                <a:spcPts val="800"/>
              </a:spcAft>
            </a:pPr>
            <a:endParaRPr lang="en-GB" sz="16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16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Stabilize fuel hydrocarbons </a:t>
            </a:r>
          </a:p>
          <a:p>
            <a:pPr>
              <a:lnSpc>
                <a:spcPct val="107000"/>
              </a:lnSpc>
              <a:spcAft>
                <a:spcPts val="800"/>
              </a:spcAft>
            </a:pPr>
            <a:r>
              <a:rPr lang="en-GB" sz="16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Clean piping systems &amp; protects filters clogging. </a:t>
            </a:r>
            <a:r>
              <a:rPr lang="en-GB" sz="16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Clean combustion chambers creating unobstructive airflow for combustion</a:t>
            </a:r>
            <a:endParaRPr lang="en-GB" sz="16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16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Lubricity protecting surfaces against wear in the pump and injectors</a:t>
            </a:r>
          </a:p>
          <a:p>
            <a:pPr>
              <a:lnSpc>
                <a:spcPct val="107000"/>
              </a:lnSpc>
              <a:spcAft>
                <a:spcPts val="800"/>
              </a:spcAft>
            </a:pPr>
            <a:r>
              <a:rPr lang="en-GB" sz="16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Cetane improver improves combustion efficiency increasing the Cetane number by up to 6 points and decreases fuel consumption</a:t>
            </a:r>
          </a:p>
          <a:p>
            <a:pPr>
              <a:lnSpc>
                <a:spcPct val="107000"/>
              </a:lnSpc>
              <a:spcAft>
                <a:spcPts val="800"/>
              </a:spcAft>
            </a:pPr>
            <a:r>
              <a:rPr lang="en-GB" sz="16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Exclusive Deposit Control Technology in the fuel system protects injectors </a:t>
            </a:r>
            <a:r>
              <a:rPr lang="en-GB" sz="16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&amp;</a:t>
            </a:r>
            <a:r>
              <a:rPr lang="en-GB" sz="16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 </a:t>
            </a:r>
            <a:r>
              <a:rPr lang="en-GB" sz="16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nozzle carbon buildup enhancing atomization</a:t>
            </a:r>
            <a:r>
              <a:rPr lang="en-GB" sz="16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 </a:t>
            </a:r>
            <a:r>
              <a:rPr lang="en-GB" sz="16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of fuel droplets increasing fuel combustion efficiency by reducing surface tension on the droplets.</a:t>
            </a:r>
          </a:p>
          <a:p>
            <a:pPr>
              <a:spcAft>
                <a:spcPts val="800"/>
              </a:spcAft>
              <a:buFont typeface="Wingdings" panose="05000000000000000000" pitchFamily="2" charset="2"/>
              <a:buChar char="ü"/>
            </a:pPr>
            <a:r>
              <a:rPr lang="en-GB" sz="1600" b="1"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Resulting in </a:t>
            </a:r>
            <a:r>
              <a:rPr lang="en-GB" sz="16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Extensive reduction in maintenance costs , parts </a:t>
            </a:r>
            <a:r>
              <a:rPr lang="en-GB" sz="16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&amp; servicing/ calibration</a:t>
            </a:r>
          </a:p>
          <a:p>
            <a:pPr>
              <a:spcAft>
                <a:spcPts val="800"/>
              </a:spcAft>
              <a:buFont typeface="Wingdings" panose="05000000000000000000" pitchFamily="2" charset="2"/>
              <a:buChar char="ü"/>
            </a:pPr>
            <a:r>
              <a:rPr lang="en-GB" sz="16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Significantly Increase</a:t>
            </a:r>
            <a:r>
              <a:rPr lang="en-GB" sz="16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s</a:t>
            </a:r>
            <a:r>
              <a:rPr lang="en-GB" sz="16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productivity, reduces downtime &amp; labour costs</a:t>
            </a:r>
          </a:p>
          <a:p>
            <a:pPr>
              <a:spcAft>
                <a:spcPts val="800"/>
              </a:spcAft>
              <a:buFont typeface="Wingdings" panose="05000000000000000000" pitchFamily="2" charset="2"/>
              <a:buChar char="ü"/>
            </a:pPr>
            <a:r>
              <a:rPr lang="en-GB" sz="16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Lessens emissions of NOx &amp; other particulates due to a more efficient combustion</a:t>
            </a:r>
          </a:p>
          <a:p>
            <a:pPr>
              <a:lnSpc>
                <a:spcPct val="107000"/>
              </a:lnSpc>
              <a:spcAft>
                <a:spcPts val="800"/>
              </a:spcAft>
            </a:pPr>
            <a:endParaRPr lang="en-GB" sz="18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918529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AE01-20B9-CB2C-EEC5-39F44479E265}"/>
              </a:ext>
            </a:extLst>
          </p:cNvPr>
          <p:cNvSpPr>
            <a:spLocks noGrp="1"/>
          </p:cNvSpPr>
          <p:nvPr>
            <p:ph type="title"/>
          </p:nvPr>
        </p:nvSpPr>
        <p:spPr/>
        <p:txBody>
          <a:bodyPr>
            <a:normAutofit fontScale="90000"/>
          </a:bodyPr>
          <a:lstStyle/>
          <a:p>
            <a:br>
              <a:rPr lang="en-US" dirty="0"/>
            </a:br>
            <a:br>
              <a:rPr lang="en-US" dirty="0"/>
            </a:br>
            <a:br>
              <a:rPr lang="en-US" dirty="0"/>
            </a:br>
            <a:r>
              <a:rPr lang="en-US" dirty="0"/>
              <a:t>          </a:t>
            </a:r>
            <a:r>
              <a:rPr lang="en-US" sz="3600" dirty="0">
                <a:solidFill>
                  <a:srgbClr val="C00000"/>
                </a:solidFill>
              </a:rPr>
              <a:t>How additives improve </a:t>
            </a:r>
            <a:br>
              <a:rPr lang="en-US" sz="3600" dirty="0">
                <a:solidFill>
                  <a:srgbClr val="C00000"/>
                </a:solidFill>
              </a:rPr>
            </a:br>
            <a:r>
              <a:rPr lang="en-US" sz="3600" dirty="0">
                <a:solidFill>
                  <a:srgbClr val="C00000"/>
                </a:solidFill>
              </a:rPr>
              <a:t>            engine performance </a:t>
            </a:r>
            <a:endParaRPr lang="en-GB" sz="3600" dirty="0">
              <a:solidFill>
                <a:srgbClr val="C00000"/>
              </a:solidFill>
            </a:endParaRPr>
          </a:p>
        </p:txBody>
      </p:sp>
      <p:sp>
        <p:nvSpPr>
          <p:cNvPr id="3" name="Content Placeholder 2">
            <a:extLst>
              <a:ext uri="{FF2B5EF4-FFF2-40B4-BE49-F238E27FC236}">
                <a16:creationId xmlns:a16="http://schemas.microsoft.com/office/drawing/2014/main" id="{22F5199B-9417-DD4F-1DBC-3C683588CF9D}"/>
              </a:ext>
            </a:extLst>
          </p:cNvPr>
          <p:cNvSpPr>
            <a:spLocks noGrp="1"/>
          </p:cNvSpPr>
          <p:nvPr>
            <p:ph sz="half" idx="1"/>
          </p:nvPr>
        </p:nvSpPr>
        <p:spPr/>
        <p:txBody>
          <a:bodyPr>
            <a:normAutofit lnSpcReduction="10000"/>
          </a:bodyPr>
          <a:lstStyle/>
          <a:p>
            <a:r>
              <a:rPr lang="en-US" dirty="0"/>
              <a:t>    </a:t>
            </a:r>
          </a:p>
          <a:p>
            <a:pPr marL="0" indent="0">
              <a:buNone/>
            </a:pPr>
            <a:r>
              <a:rPr lang="en-US" dirty="0"/>
              <a:t>    </a:t>
            </a:r>
          </a:p>
          <a:p>
            <a:endParaRPr lang="en-GB" dirty="0"/>
          </a:p>
        </p:txBody>
      </p:sp>
      <p:sp>
        <p:nvSpPr>
          <p:cNvPr id="7" name="Content Placeholder 6">
            <a:extLst>
              <a:ext uri="{FF2B5EF4-FFF2-40B4-BE49-F238E27FC236}">
                <a16:creationId xmlns:a16="http://schemas.microsoft.com/office/drawing/2014/main" id="{B650BD89-CB61-8AE5-8B8A-C944E9D42B9A}"/>
              </a:ext>
            </a:extLst>
          </p:cNvPr>
          <p:cNvSpPr>
            <a:spLocks noGrp="1"/>
          </p:cNvSpPr>
          <p:nvPr>
            <p:ph sz="half" idx="2"/>
          </p:nvPr>
        </p:nvSpPr>
        <p:spPr>
          <a:xfrm>
            <a:off x="3197655" y="2665474"/>
            <a:ext cx="5489145" cy="4192525"/>
          </a:xfrm>
        </p:spPr>
        <p:txBody>
          <a:bodyPr>
            <a:normAutofit lnSpcReduction="10000"/>
          </a:bodyPr>
          <a:lstStyle/>
          <a:p>
            <a:r>
              <a:rPr lang="en-US" sz="2000" b="1" dirty="0"/>
              <a:t>Increased lubricity </a:t>
            </a:r>
            <a:r>
              <a:rPr lang="en-US" sz="2000" dirty="0"/>
              <a:t>preventing engine component wear due to ULSD Polynuclear Aromatic compound extraction during de-</a:t>
            </a:r>
            <a:r>
              <a:rPr lang="en-US" sz="2000" dirty="0" err="1"/>
              <a:t>sulphurization</a:t>
            </a:r>
            <a:r>
              <a:rPr lang="en-US" sz="2000" dirty="0"/>
              <a:t>.</a:t>
            </a:r>
          </a:p>
          <a:p>
            <a:r>
              <a:rPr lang="en-US" sz="2000" b="1" dirty="0"/>
              <a:t>Cetane improver </a:t>
            </a:r>
            <a:r>
              <a:rPr lang="en-US" sz="2000" dirty="0"/>
              <a:t>improves the Cetane number by up to 6 points creating a more efficient combustion less emissions  more power. </a:t>
            </a:r>
          </a:p>
          <a:p>
            <a:r>
              <a:rPr lang="en-US" sz="2000" b="1" dirty="0"/>
              <a:t>Corrosion inhibitors </a:t>
            </a:r>
            <a:r>
              <a:rPr lang="en-US" sz="2000" dirty="0"/>
              <a:t>preventing corrosion of tanks and fuel system, parts and piping.</a:t>
            </a:r>
          </a:p>
          <a:p>
            <a:r>
              <a:rPr lang="en-US" sz="2000" b="1" dirty="0"/>
              <a:t>Patented Deposit Control Technology </a:t>
            </a:r>
            <a:r>
              <a:rPr lang="en-US" sz="2000" dirty="0"/>
              <a:t> preventing injectors sticking and malfunctioning decreasing downtime, increasing productivity with less emissions &amp; black smoke . </a:t>
            </a:r>
          </a:p>
          <a:p>
            <a:endParaRPr lang="en-GB" sz="2000" dirty="0"/>
          </a:p>
        </p:txBody>
      </p:sp>
      <p:pic>
        <p:nvPicPr>
          <p:cNvPr id="8" name="Picture 7" descr="Le vilebrequin, en bas de l'animation">
            <a:extLst>
              <a:ext uri="{FF2B5EF4-FFF2-40B4-BE49-F238E27FC236}">
                <a16:creationId xmlns:a16="http://schemas.microsoft.com/office/drawing/2014/main" id="{3185F8F3-627A-E3CA-F5E6-E8FE762E6E1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080" y="2818180"/>
            <a:ext cx="2137870" cy="379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C35B91B-8636-0F75-9543-887A31B04F59}"/>
              </a:ext>
            </a:extLst>
          </p:cNvPr>
          <p:cNvPicPr>
            <a:picLocks noChangeAspect="1"/>
          </p:cNvPicPr>
          <p:nvPr/>
        </p:nvPicPr>
        <p:blipFill>
          <a:blip r:embed="rId4"/>
          <a:stretch>
            <a:fillRect/>
          </a:stretch>
        </p:blipFill>
        <p:spPr>
          <a:xfrm>
            <a:off x="7473395" y="1367483"/>
            <a:ext cx="1609115" cy="610820"/>
          </a:xfrm>
          <a:prstGeom prst="rect">
            <a:avLst/>
          </a:prstGeom>
        </p:spPr>
      </p:pic>
    </p:spTree>
    <p:extLst>
      <p:ext uri="{BB962C8B-B14F-4D97-AF65-F5344CB8AC3E}">
        <p14:creationId xmlns:p14="http://schemas.microsoft.com/office/powerpoint/2010/main" val="1511933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Cetane improvers</a:t>
            </a:r>
          </a:p>
        </p:txBody>
      </p:sp>
      <p:sp>
        <p:nvSpPr>
          <p:cNvPr id="3" name="Content Placeholder 2"/>
          <p:cNvSpPr>
            <a:spLocks noGrp="1"/>
          </p:cNvSpPr>
          <p:nvPr>
            <p:ph idx="1"/>
          </p:nvPr>
        </p:nvSpPr>
        <p:spPr>
          <a:xfrm>
            <a:off x="448965" y="2054655"/>
            <a:ext cx="8246070" cy="4733855"/>
          </a:xfrm>
        </p:spPr>
        <p:txBody>
          <a:bodyPr>
            <a:normAutofit lnSpcReduction="10000"/>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Arial" panose="020B0604020202020204" pitchFamily="34" charset="0"/>
              </a:rPr>
              <a:t>These compounds help to improve the ignition quality of the fuel, leading to better combustion and improved engine performance</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1. </a:t>
            </a:r>
            <a:r>
              <a:rPr lang="en-GB" sz="1800" b="1" dirty="0">
                <a:effectLst/>
                <a:latin typeface="Calibri" panose="020F0502020204030204" pitchFamily="34" charset="0"/>
                <a:ea typeface="Calibri" panose="020F0502020204030204" pitchFamily="34" charset="0"/>
                <a:cs typeface="Arial" panose="020B0604020202020204" pitchFamily="34" charset="0"/>
              </a:rPr>
              <a:t>2-Ethylhexyl nitrate (2-EHN</a:t>
            </a:r>
            <a:r>
              <a:rPr lang="en-GB" sz="1800" dirty="0">
                <a:effectLst/>
                <a:latin typeface="Calibri" panose="020F0502020204030204" pitchFamily="34" charset="0"/>
                <a:ea typeface="Calibri" panose="020F0502020204030204" pitchFamily="34" charset="0"/>
                <a:cs typeface="Arial" panose="020B0604020202020204" pitchFamily="34" charset="0"/>
              </a:rPr>
              <a:t>): This is one of the most commonly used cetane improvers. It is a liquid that is added to diesel fuel in small amounts to improve its ignition quality.</a:t>
            </a:r>
            <a:br>
              <a:rPr lang="en-GB" sz="1800" dirty="0">
                <a:effectLst/>
                <a:latin typeface="Calibri" panose="020F0502020204030204" pitchFamily="34" charset="0"/>
                <a:ea typeface="Calibri" panose="020F0502020204030204" pitchFamily="34" charset="0"/>
                <a:cs typeface="Arial" panose="020B0604020202020204" pitchFamily="34" charset="0"/>
              </a:rPr>
            </a:br>
            <a:br>
              <a:rPr lang="en-GB" sz="1800" dirty="0">
                <a:effectLst/>
                <a:latin typeface="Calibri" panose="020F0502020204030204" pitchFamily="34" charset="0"/>
                <a:ea typeface="Calibri" panose="020F0502020204030204" pitchFamily="34" charset="0"/>
                <a:cs typeface="Arial" panose="020B0604020202020204" pitchFamily="34" charset="0"/>
              </a:rPr>
            </a:br>
            <a:r>
              <a:rPr lang="en-GB" sz="1800" dirty="0">
                <a:effectLst/>
                <a:latin typeface="Calibri" panose="020F0502020204030204" pitchFamily="34" charset="0"/>
                <a:ea typeface="Calibri" panose="020F0502020204030204" pitchFamily="34" charset="0"/>
                <a:cs typeface="Arial" panose="020B0604020202020204" pitchFamily="34" charset="0"/>
              </a:rPr>
              <a:t>2. </a:t>
            </a:r>
            <a:r>
              <a:rPr lang="en-GB" sz="1800" b="1" dirty="0">
                <a:effectLst/>
                <a:latin typeface="Calibri" panose="020F0502020204030204" pitchFamily="34" charset="0"/>
                <a:ea typeface="Calibri" panose="020F0502020204030204" pitchFamily="34" charset="0"/>
                <a:cs typeface="Arial" panose="020B0604020202020204" pitchFamily="34" charset="0"/>
              </a:rPr>
              <a:t>Di-tert-butyl peroxide (DTBP): </a:t>
            </a:r>
            <a:r>
              <a:rPr lang="en-GB" sz="1800" dirty="0">
                <a:effectLst/>
                <a:latin typeface="Calibri" panose="020F0502020204030204" pitchFamily="34" charset="0"/>
                <a:ea typeface="Calibri" panose="020F0502020204030204" pitchFamily="34" charset="0"/>
                <a:cs typeface="Arial" panose="020B0604020202020204" pitchFamily="34" charset="0"/>
              </a:rPr>
              <a:t>This is another commonly used cetane improver. It is a liquid that is added to diesel fuel in small amounts to improve its ignition quality.</a:t>
            </a:r>
            <a:br>
              <a:rPr lang="en-GB" sz="1800" dirty="0">
                <a:effectLst/>
                <a:latin typeface="Calibri" panose="020F0502020204030204" pitchFamily="34" charset="0"/>
                <a:ea typeface="Calibri" panose="020F0502020204030204" pitchFamily="34" charset="0"/>
                <a:cs typeface="Arial" panose="020B0604020202020204" pitchFamily="34" charset="0"/>
              </a:rPr>
            </a:br>
            <a:br>
              <a:rPr lang="en-GB" sz="1800" dirty="0">
                <a:effectLst/>
                <a:latin typeface="Calibri" panose="020F0502020204030204" pitchFamily="34" charset="0"/>
                <a:ea typeface="Calibri" panose="020F0502020204030204" pitchFamily="34" charset="0"/>
                <a:cs typeface="Arial" panose="020B0604020202020204" pitchFamily="34" charset="0"/>
              </a:rPr>
            </a:br>
            <a:r>
              <a:rPr lang="en-GB" sz="1800" dirty="0">
                <a:effectLst/>
                <a:latin typeface="Calibri" panose="020F0502020204030204" pitchFamily="34" charset="0"/>
                <a:ea typeface="Calibri" panose="020F0502020204030204" pitchFamily="34" charset="0"/>
                <a:cs typeface="Arial" panose="020B0604020202020204" pitchFamily="34" charset="0"/>
              </a:rPr>
              <a:t>3. </a:t>
            </a:r>
            <a:r>
              <a:rPr lang="en-GB" sz="1800" b="1" dirty="0" err="1">
                <a:effectLst/>
                <a:latin typeface="Calibri" panose="020F0502020204030204" pitchFamily="34" charset="0"/>
                <a:ea typeface="Calibri" panose="020F0502020204030204" pitchFamily="34" charset="0"/>
                <a:cs typeface="Arial" panose="020B0604020202020204" pitchFamily="34" charset="0"/>
              </a:rPr>
              <a:t>Ethylhexyl</a:t>
            </a:r>
            <a:r>
              <a:rPr lang="en-GB" sz="1800" b="1" dirty="0">
                <a:effectLst/>
                <a:latin typeface="Calibri" panose="020F0502020204030204" pitchFamily="34" charset="0"/>
                <a:ea typeface="Calibri" panose="020F0502020204030204" pitchFamily="34" charset="0"/>
                <a:cs typeface="Arial" panose="020B0604020202020204" pitchFamily="34" charset="0"/>
              </a:rPr>
              <a:t> nitrate (EHN): </a:t>
            </a:r>
            <a:r>
              <a:rPr lang="en-GB" sz="1800" dirty="0">
                <a:effectLst/>
                <a:latin typeface="Calibri" panose="020F0502020204030204" pitchFamily="34" charset="0"/>
                <a:ea typeface="Calibri" panose="020F0502020204030204" pitchFamily="34" charset="0"/>
                <a:cs typeface="Arial" panose="020B0604020202020204" pitchFamily="34" charset="0"/>
              </a:rPr>
              <a:t>This is a similar compound to 2-EHN, but it is less commonly used as a cetane improver.</a:t>
            </a:r>
            <a:br>
              <a:rPr lang="en-GB" sz="1800" dirty="0">
                <a:effectLst/>
                <a:latin typeface="Calibri" panose="020F0502020204030204" pitchFamily="34" charset="0"/>
                <a:ea typeface="Calibri" panose="020F0502020204030204" pitchFamily="34" charset="0"/>
                <a:cs typeface="Arial" panose="020B0604020202020204" pitchFamily="34" charset="0"/>
              </a:rPr>
            </a:br>
            <a:br>
              <a:rPr lang="en-GB" sz="1800" dirty="0">
                <a:effectLst/>
                <a:latin typeface="Calibri" panose="020F0502020204030204" pitchFamily="34" charset="0"/>
                <a:ea typeface="Calibri" panose="020F0502020204030204" pitchFamily="34" charset="0"/>
                <a:cs typeface="Arial" panose="020B0604020202020204" pitchFamily="34" charset="0"/>
              </a:rPr>
            </a:br>
            <a:r>
              <a:rPr lang="en-GB" sz="1800" dirty="0">
                <a:effectLst/>
                <a:latin typeface="Calibri" panose="020F0502020204030204" pitchFamily="34" charset="0"/>
                <a:ea typeface="Calibri" panose="020F0502020204030204" pitchFamily="34" charset="0"/>
                <a:cs typeface="Arial" panose="020B0604020202020204" pitchFamily="34" charset="0"/>
              </a:rPr>
              <a:t>4. </a:t>
            </a:r>
            <a:r>
              <a:rPr lang="en-GB" sz="1800" b="1" dirty="0">
                <a:effectLst/>
                <a:latin typeface="Calibri" panose="020F0502020204030204" pitchFamily="34" charset="0"/>
                <a:ea typeface="Calibri" panose="020F0502020204030204" pitchFamily="34" charset="0"/>
                <a:cs typeface="Arial" panose="020B0604020202020204" pitchFamily="34" charset="0"/>
              </a:rPr>
              <a:t>Peroxides: </a:t>
            </a:r>
            <a:r>
              <a:rPr lang="en-GB" sz="1800" dirty="0">
                <a:effectLst/>
                <a:latin typeface="Calibri" panose="020F0502020204030204" pitchFamily="34" charset="0"/>
                <a:ea typeface="Calibri" panose="020F0502020204030204" pitchFamily="34" charset="0"/>
                <a:cs typeface="Arial" panose="020B0604020202020204" pitchFamily="34" charset="0"/>
              </a:rPr>
              <a:t>Some peroxides, such as cumene hydroperoxide, can also be used as cetane improvers</a:t>
            </a: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786716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power Service</a:t>
            </a:r>
          </a:p>
        </p:txBody>
      </p:sp>
      <p:sp>
        <p:nvSpPr>
          <p:cNvPr id="3" name="Content Placeholder 2"/>
          <p:cNvSpPr>
            <a:spLocks noGrp="1"/>
          </p:cNvSpPr>
          <p:nvPr>
            <p:ph idx="1"/>
          </p:nvPr>
        </p:nvSpPr>
        <p:spPr>
          <a:xfrm>
            <a:off x="296260" y="2054655"/>
            <a:ext cx="8398775" cy="4581150"/>
          </a:xfrm>
        </p:spPr>
        <p:txBody>
          <a:bodyPr>
            <a:normAutofit fontScale="92500" lnSpcReduction="10000"/>
          </a:bodyPr>
          <a:lstStyle/>
          <a:p>
            <a:pPr marL="0" indent="0">
              <a:buNone/>
            </a:pPr>
            <a:endParaRPr lang="en-US" sz="1800" u="sng" dirty="0">
              <a:solidFill>
                <a:srgbClr val="0563C1"/>
              </a:solidFill>
              <a:latin typeface="Calibri" panose="020F0502020204030204" pitchFamily="34" charset="0"/>
              <a:ea typeface="Calibri" panose="020F0502020204030204" pitchFamily="34" charset="0"/>
            </a:endParaRPr>
          </a:p>
          <a:p>
            <a:endParaRPr lang="en-US" sz="2400" dirty="0"/>
          </a:p>
          <a:p>
            <a:r>
              <a:rPr lang="en-US" sz="2400" dirty="0"/>
              <a:t>Family business established 1956</a:t>
            </a:r>
          </a:p>
          <a:p>
            <a:r>
              <a:rPr lang="en-US" sz="2400" dirty="0"/>
              <a:t>ONLY manufacture diesel additives</a:t>
            </a:r>
          </a:p>
          <a:p>
            <a:r>
              <a:rPr lang="en-US" sz="2400" dirty="0"/>
              <a:t>60% of USA diesel additive market closest competitor has 14%</a:t>
            </a:r>
          </a:p>
          <a:p>
            <a:r>
              <a:rPr lang="en-US" sz="2400" dirty="0"/>
              <a:t>Developed Cummins partnership in 2017 after 3 </a:t>
            </a:r>
            <a:r>
              <a:rPr lang="en-US" sz="2400" dirty="0" err="1"/>
              <a:t>yrs</a:t>
            </a:r>
            <a:r>
              <a:rPr lang="en-US" sz="2400" dirty="0"/>
              <a:t> of testing</a:t>
            </a:r>
          </a:p>
          <a:p>
            <a:r>
              <a:rPr lang="en-US" sz="2400" dirty="0">
                <a:latin typeface="jaf-facitweb"/>
              </a:rPr>
              <a:t>M</a:t>
            </a:r>
            <a:r>
              <a:rPr lang="en-US" sz="2400" b="0" i="0" dirty="0">
                <a:effectLst/>
                <a:latin typeface="jaf-facitweb"/>
              </a:rPr>
              <a:t>anufacture most technologically advanced diesel additives </a:t>
            </a:r>
          </a:p>
          <a:p>
            <a:r>
              <a:rPr lang="en-US" sz="2400" dirty="0">
                <a:latin typeface="jaf-facitweb"/>
              </a:rPr>
              <a:t>4.9</a:t>
            </a:r>
            <a:r>
              <a:rPr lang="en-US" sz="2400" b="0" i="0" dirty="0">
                <a:effectLst/>
                <a:latin typeface="jaf-facitweb"/>
              </a:rPr>
              <a:t> million liter bulk chemical storage plant</a:t>
            </a:r>
          </a:p>
          <a:p>
            <a:r>
              <a:rPr lang="en-US" sz="2400" dirty="0">
                <a:latin typeface="jaf-facitweb"/>
              </a:rPr>
              <a:t>Over 1000 distributors and retail outlets in USA</a:t>
            </a:r>
          </a:p>
          <a:p>
            <a:r>
              <a:rPr lang="en-US" sz="2400" dirty="0">
                <a:latin typeface="jaf-facitweb"/>
              </a:rPr>
              <a:t>State of the art research laboratories in Weatherford Texas</a:t>
            </a:r>
          </a:p>
          <a:p>
            <a:r>
              <a:rPr lang="en-US" sz="2400" u="sng" dirty="0">
                <a:solidFill>
                  <a:srgbClr val="0563C1"/>
                </a:solidFill>
                <a:effectLst/>
                <a:latin typeface="Calibri" panose="020F0502020204030204" pitchFamily="34" charset="0"/>
                <a:ea typeface="Calibri" panose="020F0502020204030204" pitchFamily="34" charset="0"/>
                <a:hlinkClick r:id="rId2"/>
              </a:rPr>
              <a:t>https://witherspoon.app.box.com/s/7egl6spx41mkw3hdmkz2tymdahbq7qe1/file/783216823602</a:t>
            </a:r>
            <a:endParaRPr lang="en-US" sz="2400" u="sng" dirty="0">
              <a:solidFill>
                <a:srgbClr val="0563C1"/>
              </a:solidFill>
              <a:effectLst/>
              <a:latin typeface="Calibri" panose="020F0502020204030204" pitchFamily="34" charset="0"/>
              <a:ea typeface="Calibri" panose="020F0502020204030204" pitchFamily="34" charset="0"/>
            </a:endParaRPr>
          </a:p>
          <a:p>
            <a:endParaRPr lang="en-US" sz="2400" dirty="0"/>
          </a:p>
        </p:txBody>
      </p:sp>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5"/>
            <a:ext cx="1068935" cy="763525"/>
          </a:xfrm>
          <a:prstGeom prst="rect">
            <a:avLst/>
          </a:prstGeom>
        </p:spPr>
      </p:pic>
      <p:pic>
        <p:nvPicPr>
          <p:cNvPr id="7" name="Picture 6">
            <a:extLst>
              <a:ext uri="{FF2B5EF4-FFF2-40B4-BE49-F238E27FC236}">
                <a16:creationId xmlns:a16="http://schemas.microsoft.com/office/drawing/2014/main" id="{C74952C1-C397-0A98-4837-86C1C5EF18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8475" y="1443835"/>
            <a:ext cx="2741370" cy="916230"/>
          </a:xfrm>
          <a:prstGeom prst="rect">
            <a:avLst/>
          </a:prstGeom>
        </p:spPr>
      </p:pic>
    </p:spTree>
    <p:extLst>
      <p:ext uri="{BB962C8B-B14F-4D97-AF65-F5344CB8AC3E}">
        <p14:creationId xmlns:p14="http://schemas.microsoft.com/office/powerpoint/2010/main" val="914417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Detergents additives</a:t>
            </a:r>
          </a:p>
        </p:txBody>
      </p:sp>
      <p:sp>
        <p:nvSpPr>
          <p:cNvPr id="3" name="Content Placeholder 2"/>
          <p:cNvSpPr>
            <a:spLocks noGrp="1"/>
          </p:cNvSpPr>
          <p:nvPr>
            <p:ph idx="1"/>
          </p:nvPr>
        </p:nvSpPr>
        <p:spPr>
          <a:xfrm>
            <a:off x="296260" y="1901950"/>
            <a:ext cx="8246070" cy="4123035"/>
          </a:xfrm>
        </p:spPr>
        <p:txBody>
          <a:bodyPr>
            <a:normAutofit fontScale="85000" lnSpcReduction="20000"/>
          </a:bodyPr>
          <a:lstStyle/>
          <a:p>
            <a:pPr marL="0" indent="0">
              <a:lnSpc>
                <a:spcPct val="107000"/>
              </a:lnSpc>
              <a:spcAft>
                <a:spcPts val="800"/>
              </a:spcAft>
              <a:buNone/>
            </a:pPr>
            <a:endParaRPr lang="en-GB" sz="2000" dirty="0">
              <a:effectLst/>
              <a:ea typeface="Calibri" panose="020F0502020204030204" pitchFamily="34" charset="0"/>
              <a:cs typeface="Arial" panose="020B0604020202020204" pitchFamily="34" charset="0"/>
            </a:endParaRPr>
          </a:p>
          <a:p>
            <a:pPr marL="0" indent="0">
              <a:lnSpc>
                <a:spcPct val="107000"/>
              </a:lnSpc>
              <a:spcAft>
                <a:spcPts val="800"/>
              </a:spcAft>
              <a:buNone/>
            </a:pPr>
            <a:endParaRPr lang="en-GB" sz="2200" dirty="0">
              <a:effectLst/>
              <a:ea typeface="Calibri" panose="020F0502020204030204" pitchFamily="34" charset="0"/>
              <a:cs typeface="Arial" panose="020B0604020202020204" pitchFamily="34" charset="0"/>
            </a:endParaRPr>
          </a:p>
          <a:p>
            <a:pPr marL="0" indent="0">
              <a:lnSpc>
                <a:spcPct val="107000"/>
              </a:lnSpc>
              <a:spcAft>
                <a:spcPts val="800"/>
              </a:spcAft>
              <a:buNone/>
            </a:pPr>
            <a:r>
              <a:rPr lang="en-GB" sz="2200" dirty="0">
                <a:effectLst/>
                <a:ea typeface="Calibri" panose="020F0502020204030204" pitchFamily="34" charset="0"/>
                <a:cs typeface="Arial" panose="020B0604020202020204" pitchFamily="34" charset="0"/>
              </a:rPr>
              <a:t>These compounds help to clean the fuel system and prevent the buildup of deposits and contaminants: Clean fuel injectors, prevent carbon deposits, and maintain engine cleanliness</a:t>
            </a:r>
          </a:p>
          <a:p>
            <a:pPr>
              <a:lnSpc>
                <a:spcPct val="107000"/>
              </a:lnSpc>
              <a:spcAft>
                <a:spcPts val="800"/>
              </a:spcAft>
            </a:pPr>
            <a:r>
              <a:rPr lang="en-GB" sz="2200" b="0" i="0" dirty="0">
                <a:solidFill>
                  <a:srgbClr val="040C28"/>
                </a:solidFill>
                <a:effectLst/>
              </a:rPr>
              <a:t> This detergent is a low molecular weight polyisobutylene </a:t>
            </a:r>
            <a:r>
              <a:rPr lang="en-GB" sz="2200" b="0" i="0" dirty="0" err="1">
                <a:solidFill>
                  <a:srgbClr val="040C28"/>
                </a:solidFill>
                <a:effectLst/>
              </a:rPr>
              <a:t>monosuccinimide</a:t>
            </a:r>
            <a:r>
              <a:rPr lang="en-GB" sz="2200" b="0" i="0" dirty="0">
                <a:solidFill>
                  <a:srgbClr val="040C28"/>
                </a:solidFill>
                <a:effectLst/>
              </a:rPr>
              <a:t> of polyethylene polyamine in an aromatic hydrocarbon diluent</a:t>
            </a:r>
            <a:r>
              <a:rPr lang="en-GB" sz="2200" b="0" i="0" dirty="0">
                <a:solidFill>
                  <a:srgbClr val="202124"/>
                </a:solidFill>
                <a:effectLst/>
              </a:rPr>
              <a:t>. </a:t>
            </a:r>
            <a:endParaRPr lang="en-GB" sz="2200" dirty="0">
              <a:effectLst/>
              <a:ea typeface="Calibri" panose="020F0502020204030204" pitchFamily="34" charset="0"/>
              <a:cs typeface="Arial" panose="020B0604020202020204" pitchFamily="34" charset="0"/>
            </a:endParaRPr>
          </a:p>
          <a:p>
            <a:pPr>
              <a:lnSpc>
                <a:spcPct val="107000"/>
              </a:lnSpc>
              <a:spcAft>
                <a:spcPts val="800"/>
              </a:spcAft>
            </a:pPr>
            <a:r>
              <a:rPr lang="en-US" sz="2200" b="0" i="0" dirty="0">
                <a:solidFill>
                  <a:srgbClr val="333333"/>
                </a:solidFill>
                <a:effectLst/>
              </a:rPr>
              <a:t>Power Service Patented Detergent efficacy was proven in the Cummins N-14 test that measures change in the flow rate of a fluid through an injector orifice. Corrosion of the injector results in an increased flow rate. Addition of protective agents to the fluid may prevent or minimize the increase in flow rate through the orifice. Power Service detergents were proven here in prevent this from </a:t>
            </a:r>
            <a:r>
              <a:rPr lang="en-US" sz="2200" b="0" i="0" dirty="0" err="1">
                <a:solidFill>
                  <a:srgbClr val="333333"/>
                </a:solidFill>
                <a:effectLst/>
              </a:rPr>
              <a:t>occurin</a:t>
            </a:r>
            <a:r>
              <a:rPr lang="en-US" sz="2200" dirty="0" err="1">
                <a:solidFill>
                  <a:srgbClr val="333333"/>
                </a:solidFill>
              </a:rPr>
              <a:t>g</a:t>
            </a:r>
            <a:endParaRPr lang="en-GB" sz="2200" kern="0" dirty="0">
              <a:solidFill>
                <a:srgbClr val="2E2E2E"/>
              </a:solidFill>
              <a:ea typeface="Calibri" panose="020F0502020204030204" pitchFamily="34" charset="0"/>
              <a:cs typeface="Arial" panose="020B0604020202020204" pitchFamily="34" charset="0"/>
            </a:endParaRPr>
          </a:p>
          <a:p>
            <a:pPr marL="0" indent="0">
              <a:lnSpc>
                <a:spcPct val="107000"/>
              </a:lnSpc>
              <a:spcAft>
                <a:spcPts val="800"/>
              </a:spcAft>
              <a:buNone/>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2157785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Anti Oxidants</a:t>
            </a:r>
          </a:p>
        </p:txBody>
      </p:sp>
      <p:sp>
        <p:nvSpPr>
          <p:cNvPr id="3" name="Content Placeholder 2"/>
          <p:cNvSpPr>
            <a:spLocks noGrp="1"/>
          </p:cNvSpPr>
          <p:nvPr>
            <p:ph idx="1"/>
          </p:nvPr>
        </p:nvSpPr>
        <p:spPr>
          <a:xfrm>
            <a:off x="448965" y="2054655"/>
            <a:ext cx="8246070" cy="4803345"/>
          </a:xfrm>
        </p:spPr>
        <p:txBody>
          <a:bodyPr>
            <a:normAutofit fontScale="92500" lnSpcReduction="20000"/>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200" b="1" dirty="0">
                <a:effectLst/>
                <a:latin typeface="Calibri" panose="020F0502020204030204" pitchFamily="34" charset="0"/>
                <a:ea typeface="Calibri" panose="020F0502020204030204" pitchFamily="34" charset="0"/>
                <a:cs typeface="Arial" panose="020B0604020202020204" pitchFamily="34" charset="0"/>
              </a:rPr>
              <a:t>Phenolic antioxidants</a:t>
            </a:r>
            <a:r>
              <a:rPr lang="en-GB" sz="2200" dirty="0">
                <a:effectLst/>
                <a:latin typeface="Calibri" panose="020F0502020204030204" pitchFamily="34" charset="0"/>
                <a:ea typeface="Calibri" panose="020F0502020204030204" pitchFamily="34" charset="0"/>
                <a:cs typeface="Arial" panose="020B0604020202020204" pitchFamily="34" charset="0"/>
              </a:rPr>
              <a:t>: These are the most commonly used antioxidants in diesel fuel additives. They work by breaking the chain reaction of free radical formation and preventing the oxidation of the fuel.</a:t>
            </a:r>
            <a:br>
              <a:rPr lang="en-GB" sz="2200" dirty="0">
                <a:effectLst/>
                <a:latin typeface="Calibri" panose="020F0502020204030204" pitchFamily="34" charset="0"/>
                <a:ea typeface="Calibri" panose="020F0502020204030204" pitchFamily="34" charset="0"/>
                <a:cs typeface="Arial" panose="020B0604020202020204" pitchFamily="34" charset="0"/>
              </a:rPr>
            </a:br>
            <a:br>
              <a:rPr lang="en-GB" sz="2200" dirty="0">
                <a:effectLst/>
                <a:latin typeface="Calibri" panose="020F0502020204030204" pitchFamily="34" charset="0"/>
                <a:ea typeface="Calibri" panose="020F0502020204030204" pitchFamily="34" charset="0"/>
                <a:cs typeface="Arial" panose="020B0604020202020204" pitchFamily="34" charset="0"/>
              </a:rPr>
            </a:br>
            <a:r>
              <a:rPr lang="en-GB" sz="2200" dirty="0">
                <a:effectLst/>
                <a:latin typeface="Calibri" panose="020F0502020204030204" pitchFamily="34" charset="0"/>
                <a:ea typeface="Calibri" panose="020F0502020204030204" pitchFamily="34" charset="0"/>
                <a:cs typeface="Arial" panose="020B0604020202020204" pitchFamily="34" charset="0"/>
              </a:rPr>
              <a:t>2. </a:t>
            </a:r>
            <a:r>
              <a:rPr lang="en-GB" sz="2200" b="1" dirty="0">
                <a:effectLst/>
                <a:latin typeface="Calibri" panose="020F0502020204030204" pitchFamily="34" charset="0"/>
                <a:ea typeface="Calibri" panose="020F0502020204030204" pitchFamily="34" charset="0"/>
                <a:cs typeface="Arial" panose="020B0604020202020204" pitchFamily="34" charset="0"/>
              </a:rPr>
              <a:t>Amine antioxidants</a:t>
            </a:r>
            <a:r>
              <a:rPr lang="en-GB" sz="2200" dirty="0">
                <a:effectLst/>
                <a:latin typeface="Calibri" panose="020F0502020204030204" pitchFamily="34" charset="0"/>
                <a:ea typeface="Calibri" panose="020F0502020204030204" pitchFamily="34" charset="0"/>
                <a:cs typeface="Arial" panose="020B0604020202020204" pitchFamily="34" charset="0"/>
              </a:rPr>
              <a:t>: These are also commonly used in diesel fuel additives. They work by scavenging free radicals and preventing the oxidation of the fuel.</a:t>
            </a:r>
            <a:br>
              <a:rPr lang="en-GB" sz="2200" dirty="0">
                <a:effectLst/>
                <a:latin typeface="Calibri" panose="020F0502020204030204" pitchFamily="34" charset="0"/>
                <a:ea typeface="Calibri" panose="020F0502020204030204" pitchFamily="34" charset="0"/>
                <a:cs typeface="Arial" panose="020B0604020202020204" pitchFamily="34" charset="0"/>
              </a:rPr>
            </a:br>
            <a:br>
              <a:rPr lang="en-GB" sz="2200" dirty="0">
                <a:effectLst/>
                <a:latin typeface="Calibri" panose="020F0502020204030204" pitchFamily="34" charset="0"/>
                <a:ea typeface="Calibri" panose="020F0502020204030204" pitchFamily="34" charset="0"/>
                <a:cs typeface="Arial" panose="020B0604020202020204" pitchFamily="34" charset="0"/>
              </a:rPr>
            </a:br>
            <a:r>
              <a:rPr lang="en-GB" sz="2200" dirty="0">
                <a:effectLst/>
                <a:latin typeface="Calibri" panose="020F0502020204030204" pitchFamily="34" charset="0"/>
                <a:ea typeface="Calibri" panose="020F0502020204030204" pitchFamily="34" charset="0"/>
                <a:cs typeface="Arial" panose="020B0604020202020204" pitchFamily="34" charset="0"/>
              </a:rPr>
              <a:t>3. </a:t>
            </a:r>
            <a:r>
              <a:rPr lang="en-GB" sz="2200" b="1" dirty="0">
                <a:effectLst/>
                <a:latin typeface="Calibri" panose="020F0502020204030204" pitchFamily="34" charset="0"/>
                <a:ea typeface="Calibri" panose="020F0502020204030204" pitchFamily="34" charset="0"/>
                <a:cs typeface="Arial" panose="020B0604020202020204" pitchFamily="34" charset="0"/>
              </a:rPr>
              <a:t>Sulphur-containing</a:t>
            </a:r>
            <a:r>
              <a:rPr lang="en-GB" sz="2200" dirty="0">
                <a:effectLst/>
                <a:latin typeface="Calibri" panose="020F0502020204030204" pitchFamily="34" charset="0"/>
                <a:ea typeface="Calibri" panose="020F0502020204030204" pitchFamily="34" charset="0"/>
                <a:cs typeface="Arial" panose="020B0604020202020204" pitchFamily="34" charset="0"/>
              </a:rPr>
              <a:t> </a:t>
            </a:r>
            <a:r>
              <a:rPr lang="en-GB" sz="2200" b="1" dirty="0">
                <a:effectLst/>
                <a:latin typeface="Calibri" panose="020F0502020204030204" pitchFamily="34" charset="0"/>
                <a:ea typeface="Calibri" panose="020F0502020204030204" pitchFamily="34" charset="0"/>
                <a:cs typeface="Arial" panose="020B0604020202020204" pitchFamily="34" charset="0"/>
              </a:rPr>
              <a:t>antioxidants</a:t>
            </a:r>
            <a:r>
              <a:rPr lang="en-GB" sz="2200" dirty="0">
                <a:effectLst/>
                <a:latin typeface="Calibri" panose="020F0502020204030204" pitchFamily="34" charset="0"/>
                <a:ea typeface="Calibri" panose="020F0502020204030204" pitchFamily="34" charset="0"/>
                <a:cs typeface="Arial" panose="020B0604020202020204" pitchFamily="34" charset="0"/>
              </a:rPr>
              <a:t>: These are less commonly used in diesel fuel additives, but they can be effective in preventing the oxidation of the fuel.</a:t>
            </a:r>
            <a:br>
              <a:rPr lang="en-GB" sz="2200" dirty="0">
                <a:effectLst/>
                <a:latin typeface="Calibri" panose="020F0502020204030204" pitchFamily="34" charset="0"/>
                <a:ea typeface="Calibri" panose="020F0502020204030204" pitchFamily="34" charset="0"/>
                <a:cs typeface="Arial" panose="020B0604020202020204" pitchFamily="34" charset="0"/>
              </a:rPr>
            </a:br>
            <a:br>
              <a:rPr lang="en-GB" sz="2200" dirty="0">
                <a:effectLst/>
                <a:latin typeface="Calibri" panose="020F0502020204030204" pitchFamily="34" charset="0"/>
                <a:ea typeface="Calibri" panose="020F0502020204030204" pitchFamily="34" charset="0"/>
                <a:cs typeface="Arial" panose="020B0604020202020204" pitchFamily="34" charset="0"/>
              </a:rPr>
            </a:br>
            <a:r>
              <a:rPr lang="en-GB" sz="2200" dirty="0">
                <a:effectLst/>
                <a:latin typeface="Calibri" panose="020F0502020204030204" pitchFamily="34" charset="0"/>
                <a:ea typeface="Calibri" panose="020F0502020204030204" pitchFamily="34" charset="0"/>
                <a:cs typeface="Arial" panose="020B0604020202020204" pitchFamily="34" charset="0"/>
              </a:rPr>
              <a:t>4. </a:t>
            </a:r>
            <a:r>
              <a:rPr lang="en-GB" sz="2200" b="1" dirty="0">
                <a:effectLst/>
                <a:latin typeface="Calibri" panose="020F0502020204030204" pitchFamily="34" charset="0"/>
                <a:ea typeface="Calibri" panose="020F0502020204030204" pitchFamily="34" charset="0"/>
                <a:cs typeface="Arial" panose="020B0604020202020204" pitchFamily="34" charset="0"/>
              </a:rPr>
              <a:t>Phosphorus-containing antioxidants</a:t>
            </a:r>
            <a:r>
              <a:rPr lang="en-GB" sz="2200" dirty="0">
                <a:effectLst/>
                <a:latin typeface="Calibri" panose="020F0502020204030204" pitchFamily="34" charset="0"/>
                <a:ea typeface="Calibri" panose="020F0502020204030204" pitchFamily="34" charset="0"/>
                <a:cs typeface="Arial" panose="020B0604020202020204" pitchFamily="34" charset="0"/>
              </a:rPr>
              <a:t>: These are also less commonly used in diesel fuel additives, but they can be effective in preventing the oxidation of the fuel.</a:t>
            </a:r>
            <a:br>
              <a:rPr lang="en-GB" sz="2200" dirty="0">
                <a:effectLst/>
                <a:latin typeface="Calibri" panose="020F0502020204030204" pitchFamily="34" charset="0"/>
                <a:ea typeface="Calibri" panose="020F0502020204030204" pitchFamily="34" charset="0"/>
                <a:cs typeface="Arial" panose="020B0604020202020204" pitchFamily="34" charset="0"/>
              </a:rPr>
            </a:br>
            <a:endParaRPr lang="en-GB" sz="22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3101096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Corrosion inhibitors</a:t>
            </a:r>
          </a:p>
        </p:txBody>
      </p:sp>
      <p:sp>
        <p:nvSpPr>
          <p:cNvPr id="3" name="Content Placeholder 2"/>
          <p:cNvSpPr>
            <a:spLocks noGrp="1"/>
          </p:cNvSpPr>
          <p:nvPr>
            <p:ph idx="1"/>
          </p:nvPr>
        </p:nvSpPr>
        <p:spPr>
          <a:xfrm>
            <a:off x="448965" y="2054655"/>
            <a:ext cx="8246070" cy="4733855"/>
          </a:xfrm>
        </p:spPr>
        <p:txBody>
          <a:bodyPr>
            <a:normAutofit fontScale="92500" lnSpcReduction="20000"/>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200" dirty="0">
                <a:effectLst/>
                <a:latin typeface="Calibri" panose="020F0502020204030204" pitchFamily="34" charset="0"/>
                <a:ea typeface="Calibri" panose="020F0502020204030204" pitchFamily="34" charset="0"/>
                <a:cs typeface="Arial" panose="020B0604020202020204" pitchFamily="34" charset="0"/>
              </a:rPr>
              <a:t>1. </a:t>
            </a:r>
            <a:r>
              <a:rPr lang="en-GB" sz="2200" b="1" dirty="0">
                <a:effectLst/>
                <a:latin typeface="Calibri" panose="020F0502020204030204" pitchFamily="34" charset="0"/>
                <a:ea typeface="Calibri" panose="020F0502020204030204" pitchFamily="34" charset="0"/>
                <a:cs typeface="Arial" panose="020B0604020202020204" pitchFamily="34" charset="0"/>
              </a:rPr>
              <a:t>Organic acids</a:t>
            </a:r>
            <a:r>
              <a:rPr lang="en-GB" sz="2200" dirty="0">
                <a:effectLst/>
                <a:latin typeface="Calibri" panose="020F0502020204030204" pitchFamily="34" charset="0"/>
                <a:ea typeface="Calibri" panose="020F0502020204030204" pitchFamily="34" charset="0"/>
                <a:cs typeface="Arial" panose="020B0604020202020204" pitchFamily="34" charset="0"/>
              </a:rPr>
              <a:t>: These are commonly used in diesel fuel additives to prevent corrosion in fuel systems. They work by forming a protective layer on metal surfaces, preventing corrosion from occurring.</a:t>
            </a:r>
            <a:br>
              <a:rPr lang="en-GB" sz="2200" dirty="0">
                <a:effectLst/>
                <a:latin typeface="Calibri" panose="020F0502020204030204" pitchFamily="34" charset="0"/>
                <a:ea typeface="Calibri" panose="020F0502020204030204" pitchFamily="34" charset="0"/>
                <a:cs typeface="Arial" panose="020B0604020202020204" pitchFamily="34" charset="0"/>
              </a:rPr>
            </a:br>
            <a:br>
              <a:rPr lang="en-GB" sz="2200" dirty="0">
                <a:effectLst/>
                <a:latin typeface="Calibri" panose="020F0502020204030204" pitchFamily="34" charset="0"/>
                <a:ea typeface="Calibri" panose="020F0502020204030204" pitchFamily="34" charset="0"/>
                <a:cs typeface="Arial" panose="020B0604020202020204" pitchFamily="34" charset="0"/>
              </a:rPr>
            </a:br>
            <a:r>
              <a:rPr lang="en-GB" sz="2200" dirty="0">
                <a:effectLst/>
                <a:latin typeface="Calibri" panose="020F0502020204030204" pitchFamily="34" charset="0"/>
                <a:ea typeface="Calibri" panose="020F0502020204030204" pitchFamily="34" charset="0"/>
                <a:cs typeface="Arial" panose="020B0604020202020204" pitchFamily="34" charset="0"/>
              </a:rPr>
              <a:t>2. </a:t>
            </a:r>
            <a:r>
              <a:rPr lang="en-GB" sz="2200" b="1" dirty="0">
                <a:effectLst/>
                <a:latin typeface="Calibri" panose="020F0502020204030204" pitchFamily="34" charset="0"/>
                <a:ea typeface="Calibri" panose="020F0502020204030204" pitchFamily="34" charset="0"/>
                <a:cs typeface="Arial" panose="020B0604020202020204" pitchFamily="34" charset="0"/>
              </a:rPr>
              <a:t>Amines: </a:t>
            </a:r>
            <a:r>
              <a:rPr lang="en-GB" sz="2200" dirty="0">
                <a:effectLst/>
                <a:latin typeface="Calibri" panose="020F0502020204030204" pitchFamily="34" charset="0"/>
                <a:ea typeface="Calibri" panose="020F0502020204030204" pitchFamily="34" charset="0"/>
                <a:cs typeface="Arial" panose="020B0604020202020204" pitchFamily="34" charset="0"/>
              </a:rPr>
              <a:t>These are also commonly used in diesel fuel additives for their anti-corrosion properties. They work by neutralizing acids that can cause corrosion in fuel systems.</a:t>
            </a:r>
            <a:br>
              <a:rPr lang="en-GB" sz="2200" dirty="0">
                <a:effectLst/>
                <a:latin typeface="Calibri" panose="020F0502020204030204" pitchFamily="34" charset="0"/>
                <a:ea typeface="Calibri" panose="020F0502020204030204" pitchFamily="34" charset="0"/>
                <a:cs typeface="Arial" panose="020B0604020202020204" pitchFamily="34" charset="0"/>
              </a:rPr>
            </a:br>
            <a:br>
              <a:rPr lang="en-GB" sz="2200" dirty="0">
                <a:effectLst/>
                <a:latin typeface="Calibri" panose="020F0502020204030204" pitchFamily="34" charset="0"/>
                <a:ea typeface="Calibri" panose="020F0502020204030204" pitchFamily="34" charset="0"/>
                <a:cs typeface="Arial" panose="020B0604020202020204" pitchFamily="34" charset="0"/>
              </a:rPr>
            </a:br>
            <a:r>
              <a:rPr lang="en-GB" sz="2200" dirty="0">
                <a:effectLst/>
                <a:latin typeface="Calibri" panose="020F0502020204030204" pitchFamily="34" charset="0"/>
                <a:ea typeface="Calibri" panose="020F0502020204030204" pitchFamily="34" charset="0"/>
                <a:cs typeface="Arial" panose="020B0604020202020204" pitchFamily="34" charset="0"/>
              </a:rPr>
              <a:t>3.</a:t>
            </a:r>
            <a:r>
              <a:rPr lang="en-GB" sz="2200" b="1" dirty="0">
                <a:effectLst/>
                <a:latin typeface="Calibri" panose="020F0502020204030204" pitchFamily="34" charset="0"/>
                <a:ea typeface="Calibri" panose="020F0502020204030204" pitchFamily="34" charset="0"/>
                <a:cs typeface="Arial" panose="020B0604020202020204" pitchFamily="34" charset="0"/>
              </a:rPr>
              <a:t> Phosphates</a:t>
            </a:r>
            <a:r>
              <a:rPr lang="en-GB" sz="2200" dirty="0">
                <a:effectLst/>
                <a:latin typeface="Calibri" panose="020F0502020204030204" pitchFamily="34" charset="0"/>
                <a:ea typeface="Calibri" panose="020F0502020204030204" pitchFamily="34" charset="0"/>
                <a:cs typeface="Arial" panose="020B0604020202020204" pitchFamily="34" charset="0"/>
              </a:rPr>
              <a:t>: These are less commonly used in diesel fuel additives, but they can be effective in preventing corrosion in fuel systems.</a:t>
            </a:r>
            <a:br>
              <a:rPr lang="en-GB" sz="2200" dirty="0">
                <a:effectLst/>
                <a:latin typeface="Calibri" panose="020F0502020204030204" pitchFamily="34" charset="0"/>
                <a:ea typeface="Calibri" panose="020F0502020204030204" pitchFamily="34" charset="0"/>
                <a:cs typeface="Arial" panose="020B0604020202020204" pitchFamily="34" charset="0"/>
              </a:rPr>
            </a:br>
            <a:br>
              <a:rPr lang="en-GB" sz="2200" dirty="0">
                <a:effectLst/>
                <a:latin typeface="Calibri" panose="020F0502020204030204" pitchFamily="34" charset="0"/>
                <a:ea typeface="Calibri" panose="020F0502020204030204" pitchFamily="34" charset="0"/>
                <a:cs typeface="Arial" panose="020B0604020202020204" pitchFamily="34" charset="0"/>
              </a:rPr>
            </a:br>
            <a:r>
              <a:rPr lang="en-GB" sz="2200" dirty="0">
                <a:effectLst/>
                <a:latin typeface="Calibri" panose="020F0502020204030204" pitchFamily="34" charset="0"/>
                <a:ea typeface="Calibri" panose="020F0502020204030204" pitchFamily="34" charset="0"/>
                <a:cs typeface="Arial" panose="020B0604020202020204" pitchFamily="34" charset="0"/>
              </a:rPr>
              <a:t>4.</a:t>
            </a:r>
            <a:r>
              <a:rPr lang="en-GB" sz="2200" b="1" dirty="0">
                <a:effectLst/>
                <a:latin typeface="Calibri" panose="020F0502020204030204" pitchFamily="34" charset="0"/>
                <a:ea typeface="Calibri" panose="020F0502020204030204" pitchFamily="34" charset="0"/>
                <a:cs typeface="Arial" panose="020B0604020202020204" pitchFamily="34" charset="0"/>
              </a:rPr>
              <a:t> Benzotriazole</a:t>
            </a:r>
            <a:r>
              <a:rPr lang="en-GB" sz="2200" dirty="0">
                <a:effectLst/>
                <a:latin typeface="Calibri" panose="020F0502020204030204" pitchFamily="34" charset="0"/>
                <a:ea typeface="Calibri" panose="020F0502020204030204" pitchFamily="34" charset="0"/>
                <a:cs typeface="Arial" panose="020B0604020202020204" pitchFamily="34" charset="0"/>
              </a:rPr>
              <a:t>: This is a chemical that is sometimes used in diesel fuel additives for its anti-corrosion properties. It works by forming a protective layer on metal surfaces, preventing corrosion from occurring.</a:t>
            </a:r>
            <a:br>
              <a:rPr lang="en-GB" sz="2200" dirty="0">
                <a:effectLst/>
                <a:latin typeface="Calibri" panose="020F0502020204030204" pitchFamily="34" charset="0"/>
                <a:ea typeface="Calibri" panose="020F0502020204030204" pitchFamily="34" charset="0"/>
                <a:cs typeface="Arial" panose="020B0604020202020204" pitchFamily="34" charset="0"/>
              </a:rPr>
            </a:br>
            <a:endParaRPr lang="en-GB" sz="22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4111844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Emulsifiers</a:t>
            </a:r>
          </a:p>
        </p:txBody>
      </p:sp>
      <p:sp>
        <p:nvSpPr>
          <p:cNvPr id="3" name="Content Placeholder 2"/>
          <p:cNvSpPr>
            <a:spLocks noGrp="1"/>
          </p:cNvSpPr>
          <p:nvPr>
            <p:ph idx="1"/>
          </p:nvPr>
        </p:nvSpPr>
        <p:spPr/>
        <p:txBody>
          <a:bodyPr>
            <a:noAutofit/>
          </a:bodyPr>
          <a:lstStyle/>
          <a:p>
            <a:pPr marL="0" indent="0">
              <a:lnSpc>
                <a:spcPct val="107000"/>
              </a:lnSpc>
              <a:spcAft>
                <a:spcPts val="800"/>
              </a:spcAft>
              <a:buNone/>
            </a:pPr>
            <a:endParaRPr lang="en-GB" sz="2000" b="1"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GB" sz="2000" dirty="0">
                <a:effectLst/>
                <a:latin typeface="Calibri" panose="020F0502020204030204" pitchFamily="34" charset="0"/>
                <a:ea typeface="Calibri" panose="020F0502020204030204" pitchFamily="34" charset="0"/>
                <a:cs typeface="Arial" panose="020B0604020202020204" pitchFamily="34" charset="0"/>
              </a:rPr>
              <a:t>1. </a:t>
            </a:r>
            <a:r>
              <a:rPr lang="en-GB" sz="2000" b="1" dirty="0">
                <a:effectLst/>
                <a:latin typeface="Calibri" panose="020F0502020204030204" pitchFamily="34" charset="0"/>
                <a:ea typeface="Calibri" panose="020F0502020204030204" pitchFamily="34" charset="0"/>
                <a:cs typeface="Arial" panose="020B0604020202020204" pitchFamily="34" charset="0"/>
              </a:rPr>
              <a:t>Surfactants</a:t>
            </a:r>
            <a:r>
              <a:rPr lang="en-GB" sz="2000" dirty="0">
                <a:effectLst/>
                <a:latin typeface="Calibri" panose="020F0502020204030204" pitchFamily="34" charset="0"/>
                <a:ea typeface="Calibri" panose="020F0502020204030204" pitchFamily="34" charset="0"/>
                <a:cs typeface="Arial" panose="020B0604020202020204" pitchFamily="34" charset="0"/>
              </a:rPr>
              <a:t> - These are compounds that have both hydrophilic (water-loving) and hydrophobic (water-repelling) properties, allowing them to help mix oil and water.</a:t>
            </a:r>
            <a:br>
              <a:rPr lang="en-GB" sz="2000" dirty="0">
                <a:effectLst/>
                <a:latin typeface="Calibri" panose="020F0502020204030204" pitchFamily="34" charset="0"/>
                <a:ea typeface="Calibri" panose="020F0502020204030204" pitchFamily="34" charset="0"/>
                <a:cs typeface="Arial" panose="020B0604020202020204" pitchFamily="34" charset="0"/>
              </a:rPr>
            </a:br>
            <a:br>
              <a:rPr lang="en-GB" sz="2000" dirty="0">
                <a:effectLst/>
                <a:latin typeface="Calibri" panose="020F0502020204030204" pitchFamily="34" charset="0"/>
                <a:ea typeface="Calibri" panose="020F0502020204030204" pitchFamily="34" charset="0"/>
                <a:cs typeface="Arial" panose="020B0604020202020204" pitchFamily="34" charset="0"/>
              </a:rPr>
            </a:br>
            <a:r>
              <a:rPr lang="en-GB" sz="2000" dirty="0">
                <a:effectLst/>
                <a:latin typeface="Calibri" panose="020F0502020204030204" pitchFamily="34" charset="0"/>
                <a:ea typeface="Calibri" panose="020F0502020204030204" pitchFamily="34" charset="0"/>
                <a:cs typeface="Arial" panose="020B0604020202020204" pitchFamily="34" charset="0"/>
              </a:rPr>
              <a:t>2. </a:t>
            </a:r>
            <a:r>
              <a:rPr lang="en-GB" sz="2000" b="1" dirty="0">
                <a:effectLst/>
                <a:latin typeface="Calibri" panose="020F0502020204030204" pitchFamily="34" charset="0"/>
                <a:ea typeface="Calibri" panose="020F0502020204030204" pitchFamily="34" charset="0"/>
                <a:cs typeface="Arial" panose="020B0604020202020204" pitchFamily="34" charset="0"/>
              </a:rPr>
              <a:t>Polysorbates</a:t>
            </a:r>
            <a:r>
              <a:rPr lang="en-GB" sz="2000" dirty="0">
                <a:effectLst/>
                <a:latin typeface="Calibri" panose="020F0502020204030204" pitchFamily="34" charset="0"/>
                <a:ea typeface="Calibri" panose="020F0502020204030204" pitchFamily="34" charset="0"/>
                <a:cs typeface="Arial" panose="020B0604020202020204" pitchFamily="34" charset="0"/>
              </a:rPr>
              <a:t> - These are a type of surfactant that are commonly used in food and pharmaceutical applications.</a:t>
            </a:r>
            <a:br>
              <a:rPr lang="en-GB" sz="2000" dirty="0">
                <a:effectLst/>
                <a:latin typeface="Calibri" panose="020F0502020204030204" pitchFamily="34" charset="0"/>
                <a:ea typeface="Calibri" panose="020F0502020204030204" pitchFamily="34" charset="0"/>
                <a:cs typeface="Arial" panose="020B0604020202020204" pitchFamily="34" charset="0"/>
              </a:rPr>
            </a:br>
            <a:br>
              <a:rPr lang="en-GB" sz="2000" dirty="0">
                <a:effectLst/>
                <a:latin typeface="Calibri" panose="020F0502020204030204" pitchFamily="34" charset="0"/>
                <a:ea typeface="Calibri" panose="020F0502020204030204" pitchFamily="34" charset="0"/>
                <a:cs typeface="Arial" panose="020B0604020202020204" pitchFamily="34" charset="0"/>
              </a:rPr>
            </a:br>
            <a:r>
              <a:rPr lang="en-GB" sz="2000" dirty="0">
                <a:effectLst/>
                <a:latin typeface="Calibri" panose="020F0502020204030204" pitchFamily="34" charset="0"/>
                <a:ea typeface="Calibri" panose="020F0502020204030204" pitchFamily="34" charset="0"/>
                <a:cs typeface="Arial" panose="020B0604020202020204" pitchFamily="34" charset="0"/>
              </a:rPr>
              <a:t>3.</a:t>
            </a:r>
            <a:r>
              <a:rPr lang="en-GB" sz="2000" b="1" dirty="0">
                <a:effectLst/>
                <a:latin typeface="Calibri" panose="020F0502020204030204" pitchFamily="34" charset="0"/>
                <a:ea typeface="Calibri" panose="020F0502020204030204" pitchFamily="34" charset="0"/>
                <a:cs typeface="Arial" panose="020B0604020202020204" pitchFamily="34" charset="0"/>
              </a:rPr>
              <a:t> Polyethylene </a:t>
            </a:r>
            <a:r>
              <a:rPr lang="en-GB" sz="2000" dirty="0">
                <a:effectLst/>
                <a:latin typeface="Calibri" panose="020F0502020204030204" pitchFamily="34" charset="0"/>
                <a:ea typeface="Calibri" panose="020F0502020204030204" pitchFamily="34" charset="0"/>
                <a:cs typeface="Arial" panose="020B0604020202020204" pitchFamily="34" charset="0"/>
              </a:rPr>
              <a:t>glycols (PEGs) - These are water-soluble polymers that can help to stabilize emulsions.</a:t>
            </a:r>
            <a:br>
              <a:rPr lang="en-GB" sz="2000" dirty="0">
                <a:effectLst/>
                <a:latin typeface="Calibri" panose="020F0502020204030204" pitchFamily="34" charset="0"/>
                <a:ea typeface="Calibri" panose="020F0502020204030204" pitchFamily="34" charset="0"/>
                <a:cs typeface="Arial" panose="020B0604020202020204" pitchFamily="34" charset="0"/>
              </a:rPr>
            </a:br>
            <a:br>
              <a:rPr lang="en-GB" sz="2000" dirty="0">
                <a:effectLst/>
                <a:latin typeface="Calibri" panose="020F0502020204030204" pitchFamily="34" charset="0"/>
                <a:ea typeface="Calibri" panose="020F0502020204030204" pitchFamily="34" charset="0"/>
                <a:cs typeface="Arial" panose="020B0604020202020204" pitchFamily="34" charset="0"/>
              </a:rPr>
            </a:br>
            <a:r>
              <a:rPr lang="en-GB" sz="2000" dirty="0">
                <a:effectLst/>
                <a:latin typeface="Calibri" panose="020F0502020204030204" pitchFamily="34" charset="0"/>
                <a:ea typeface="Calibri" panose="020F0502020204030204" pitchFamily="34" charset="0"/>
                <a:cs typeface="Arial" panose="020B0604020202020204" pitchFamily="34" charset="0"/>
              </a:rPr>
              <a:t>4.</a:t>
            </a:r>
            <a:r>
              <a:rPr lang="en-GB" sz="2000" b="1" dirty="0">
                <a:effectLst/>
                <a:latin typeface="Calibri" panose="020F0502020204030204" pitchFamily="34" charset="0"/>
                <a:ea typeface="Calibri" panose="020F0502020204030204" pitchFamily="34" charset="0"/>
                <a:cs typeface="Arial" panose="020B0604020202020204" pitchFamily="34" charset="0"/>
              </a:rPr>
              <a:t> Phospholipids </a:t>
            </a:r>
            <a:r>
              <a:rPr lang="en-GB" sz="2000" dirty="0">
                <a:effectLst/>
                <a:latin typeface="Calibri" panose="020F0502020204030204" pitchFamily="34" charset="0"/>
                <a:ea typeface="Calibri" panose="020F0502020204030204" pitchFamily="34" charset="0"/>
                <a:cs typeface="Arial" panose="020B0604020202020204" pitchFamily="34" charset="0"/>
              </a:rPr>
              <a:t>-  a type of lipid that can help to form stable emulsions.</a:t>
            </a:r>
            <a:br>
              <a:rPr lang="en-GB" sz="2000" dirty="0">
                <a:effectLst/>
                <a:latin typeface="Calibri" panose="020F0502020204030204" pitchFamily="34" charset="0"/>
                <a:ea typeface="Calibri" panose="020F0502020204030204" pitchFamily="34" charset="0"/>
                <a:cs typeface="Arial" panose="020B0604020202020204" pitchFamily="34" charset="0"/>
              </a:rPr>
            </a:br>
            <a:br>
              <a:rPr lang="en-GB" sz="2000" dirty="0">
                <a:effectLst/>
                <a:latin typeface="Calibri" panose="020F0502020204030204" pitchFamily="34" charset="0"/>
                <a:ea typeface="Calibri" panose="020F0502020204030204" pitchFamily="34" charset="0"/>
                <a:cs typeface="Arial" panose="020B0604020202020204" pitchFamily="34" charset="0"/>
              </a:rPr>
            </a:br>
            <a:r>
              <a:rPr lang="en-GB" sz="2000" dirty="0">
                <a:effectLst/>
                <a:latin typeface="Calibri" panose="020F0502020204030204" pitchFamily="34" charset="0"/>
                <a:ea typeface="Calibri" panose="020F0502020204030204" pitchFamily="34" charset="0"/>
                <a:cs typeface="Arial" panose="020B0604020202020204" pitchFamily="34" charset="0"/>
              </a:rPr>
              <a:t>5</a:t>
            </a:r>
            <a:r>
              <a:rPr lang="en-GB" sz="2000" b="1" dirty="0">
                <a:effectLst/>
                <a:latin typeface="Calibri" panose="020F0502020204030204" pitchFamily="34" charset="0"/>
                <a:ea typeface="Calibri" panose="020F0502020204030204" pitchFamily="34" charset="0"/>
                <a:cs typeface="Arial" panose="020B0604020202020204" pitchFamily="34" charset="0"/>
              </a:rPr>
              <a:t>. Gum </a:t>
            </a:r>
            <a:r>
              <a:rPr lang="en-GB" sz="2000" b="1" dirty="0" err="1">
                <a:effectLst/>
                <a:latin typeface="Calibri" panose="020F0502020204030204" pitchFamily="34" charset="0"/>
                <a:ea typeface="Calibri" panose="020F0502020204030204" pitchFamily="34" charset="0"/>
                <a:cs typeface="Arial" panose="020B0604020202020204" pitchFamily="34" charset="0"/>
              </a:rPr>
              <a:t>arabic</a:t>
            </a:r>
            <a:r>
              <a:rPr lang="en-GB" sz="2000" b="1" dirty="0">
                <a:effectLst/>
                <a:latin typeface="Calibri" panose="020F0502020204030204" pitchFamily="34" charset="0"/>
                <a:ea typeface="Calibri" panose="020F0502020204030204" pitchFamily="34" charset="0"/>
                <a:cs typeface="Arial" panose="020B0604020202020204" pitchFamily="34" charset="0"/>
              </a:rPr>
              <a:t> </a:t>
            </a:r>
            <a:r>
              <a:rPr lang="en-GB" sz="2000" dirty="0">
                <a:effectLst/>
                <a:latin typeface="Calibri" panose="020F0502020204030204" pitchFamily="34" charset="0"/>
                <a:ea typeface="Calibri" panose="020F0502020204030204" pitchFamily="34" charset="0"/>
                <a:cs typeface="Arial" panose="020B0604020202020204" pitchFamily="34" charset="0"/>
              </a:rPr>
              <a:t>- a natural emulsifier derived from the sap of the acacia tree.</a:t>
            </a: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1817816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6835" y="1291130"/>
            <a:ext cx="8398775" cy="610820"/>
          </a:xfrm>
        </p:spPr>
        <p:txBody>
          <a:bodyPr>
            <a:normAutofit fontScale="90000"/>
          </a:bodyPr>
          <a:lstStyle/>
          <a:p>
            <a:br>
              <a:rPr lang="en-US" dirty="0"/>
            </a:br>
            <a:r>
              <a:rPr lang="en-US" dirty="0"/>
              <a:t>What are Lubricity improvers </a:t>
            </a:r>
          </a:p>
        </p:txBody>
      </p:sp>
      <p:sp>
        <p:nvSpPr>
          <p:cNvPr id="3" name="Content Placeholder 2"/>
          <p:cNvSpPr>
            <a:spLocks noGrp="1"/>
          </p:cNvSpPr>
          <p:nvPr>
            <p:ph idx="1"/>
          </p:nvPr>
        </p:nvSpPr>
        <p:spPr/>
        <p:txBody>
          <a:bodyPr>
            <a:normAutofit lnSpcReduction="10000"/>
          </a:bodyPr>
          <a:lstStyle/>
          <a:p>
            <a:pPr>
              <a:lnSpc>
                <a:spcPct val="107000"/>
              </a:lnSpc>
              <a:spcAft>
                <a:spcPts val="800"/>
              </a:spcAft>
            </a:pPr>
            <a:endParaRPr lang="en-GB" sz="2000" b="1"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r>
              <a:rPr lang="en-GB" sz="2000" b="1"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Lubricity improvers and friction modifiers</a:t>
            </a:r>
            <a:endParaRPr lang="en-GB" sz="2000" b="1"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The diesel fuel fraction of crude oil contains sulphur and nitrogen compounds that provide natural </a:t>
            </a:r>
            <a:r>
              <a:rPr lang="en-GB" sz="2000" u="sng"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hlinkClick r:id="rId2" tooltip="Learn more about lubrication from ScienceDirect's AI-generated Topic Pages"/>
              </a:rPr>
              <a:t>lubrication</a:t>
            </a: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to protect fuel pumps and </a:t>
            </a:r>
            <a:r>
              <a:rPr lang="en-GB" sz="2000" u="sng"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hlinkClick r:id="rId3" tooltip="Learn more about injectors from ScienceDirect's AI-generated Topic Pages"/>
              </a:rPr>
              <a:t>injectors</a:t>
            </a: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from wear. Fuel sulphur limits are becoming progressively more stringent and widespread, and the process of </a:t>
            </a:r>
            <a:r>
              <a:rPr lang="en-GB" sz="2000" u="sng"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hlinkClick r:id="rId4" tooltip="Learn more about desulphurisation from ScienceDirect's AI-generated Topic Pages"/>
              </a:rPr>
              <a:t>desulphurisation</a:t>
            </a: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of diesel fuel removes these naturally occurring lubricating components </a:t>
            </a:r>
            <a:r>
              <a:rPr lang="en-GB" sz="2000" kern="0" dirty="0" err="1">
                <a:solidFill>
                  <a:srgbClr val="2E2E2E"/>
                </a:solidFill>
                <a:effectLst/>
                <a:latin typeface="Arial" panose="020B0604020202020204" pitchFamily="34" charset="0"/>
                <a:ea typeface="Times New Roman" panose="02020603050405020304" pitchFamily="18" charset="0"/>
                <a:cs typeface="Arial" panose="020B0604020202020204" pitchFamily="34" charset="0"/>
              </a:rPr>
              <a:t>ie</a:t>
            </a: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a:t>
            </a:r>
            <a:r>
              <a:rPr lang="en-GB" sz="2000" b="1" kern="0" dirty="0" err="1">
                <a:solidFill>
                  <a:srgbClr val="2E2E2E"/>
                </a:solidFill>
                <a:effectLst/>
                <a:latin typeface="Arial" panose="020B0604020202020204" pitchFamily="34" charset="0"/>
                <a:ea typeface="Times New Roman" panose="02020603050405020304" pitchFamily="18" charset="0"/>
                <a:cs typeface="Arial" panose="020B0604020202020204" pitchFamily="34" charset="0"/>
              </a:rPr>
              <a:t>PolyNuclear</a:t>
            </a:r>
            <a:r>
              <a:rPr lang="en-GB" sz="2000" b="1"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Aromatic Compounds</a:t>
            </a: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from the diesel fuel. Many diesel </a:t>
            </a:r>
            <a:r>
              <a:rPr lang="en-GB" sz="2000" u="sng"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hlinkClick r:id="rId5" tooltip="Learn more about fuel injection systems from ScienceDirect's AI-generated Topic Pages"/>
              </a:rPr>
              <a:t>fuel injection systems</a:t>
            </a: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rely on this lubricity and the absence of such compounds will result in fuel that gives increased wear and eventual failure of critical fuel-delivery system components.</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6"/>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7"/>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1755657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F4337-E4C2-7F7E-15E0-CDD69D53D000}"/>
              </a:ext>
            </a:extLst>
          </p:cNvPr>
          <p:cNvSpPr>
            <a:spLocks noGrp="1"/>
          </p:cNvSpPr>
          <p:nvPr>
            <p:ph type="title"/>
          </p:nvPr>
        </p:nvSpPr>
        <p:spPr/>
        <p:txBody>
          <a:bodyPr>
            <a:normAutofit fontScale="90000"/>
          </a:bodyPr>
          <a:lstStyle/>
          <a:p>
            <a:r>
              <a:rPr lang="en-GB"/>
              <a:t>      </a:t>
            </a:r>
            <a:br>
              <a:rPr lang="en-GB"/>
            </a:br>
            <a:r>
              <a:rPr lang="en-GB"/>
              <a:t>      Lubricity improvers</a:t>
            </a:r>
            <a:endParaRPr lang="en-GB" dirty="0"/>
          </a:p>
        </p:txBody>
      </p:sp>
      <p:sp>
        <p:nvSpPr>
          <p:cNvPr id="3" name="Content Placeholder 2">
            <a:extLst>
              <a:ext uri="{FF2B5EF4-FFF2-40B4-BE49-F238E27FC236}">
                <a16:creationId xmlns:a16="http://schemas.microsoft.com/office/drawing/2014/main" id="{148B125F-1547-8C37-B754-72A4247180C0}"/>
              </a:ext>
            </a:extLst>
          </p:cNvPr>
          <p:cNvSpPr>
            <a:spLocks noGrp="1"/>
          </p:cNvSpPr>
          <p:nvPr>
            <p:ph idx="1"/>
          </p:nvPr>
        </p:nvSpPr>
        <p:spPr/>
        <p:txBody>
          <a:bodyPr>
            <a:normAutofit fontScale="25000" lnSpcReduction="20000"/>
          </a:bodyPr>
          <a:lstStyle/>
          <a:p>
            <a:br>
              <a:rPr lang="en-GB" sz="1800" kern="100">
                <a:effectLst/>
                <a:latin typeface="Calibri" panose="020F0502020204030204" pitchFamily="34" charset="0"/>
                <a:ea typeface="Calibri" panose="020F0502020204030204" pitchFamily="34" charset="0"/>
                <a:cs typeface="Arial" panose="020B0604020202020204" pitchFamily="34" charset="0"/>
              </a:rPr>
            </a:br>
            <a:endParaRPr lang="en-GB" sz="1800" kern="100">
              <a:effectLst/>
              <a:latin typeface="Calibri" panose="020F0502020204030204" pitchFamily="34" charset="0"/>
              <a:ea typeface="Calibri" panose="020F0502020204030204" pitchFamily="34" charset="0"/>
              <a:cs typeface="Arial" panose="020B0604020202020204" pitchFamily="34" charset="0"/>
            </a:endParaRPr>
          </a:p>
          <a:p>
            <a:endParaRPr lang="en-GB" sz="8000" kern="10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8000" kern="100">
                <a:effectLst/>
                <a:latin typeface="Calibri" panose="020F0502020204030204" pitchFamily="34" charset="0"/>
                <a:ea typeface="Calibri" panose="020F0502020204030204" pitchFamily="34" charset="0"/>
                <a:cs typeface="Arial" panose="020B0604020202020204" pitchFamily="34" charset="0"/>
              </a:rPr>
              <a:t>1. </a:t>
            </a:r>
            <a:r>
              <a:rPr lang="en-GB" sz="8000" b="1" kern="100">
                <a:effectLst/>
                <a:latin typeface="Calibri" panose="020F0502020204030204" pitchFamily="34" charset="0"/>
                <a:ea typeface="Calibri" panose="020F0502020204030204" pitchFamily="34" charset="0"/>
                <a:cs typeface="Arial" panose="020B0604020202020204" pitchFamily="34" charset="0"/>
              </a:rPr>
              <a:t>Polyalphaolefins (PAOs): </a:t>
            </a:r>
            <a:r>
              <a:rPr lang="en-GB" sz="8000" kern="100">
                <a:effectLst/>
                <a:latin typeface="Calibri" panose="020F0502020204030204" pitchFamily="34" charset="0"/>
                <a:ea typeface="Calibri" panose="020F0502020204030204" pitchFamily="34" charset="0"/>
                <a:cs typeface="Arial" panose="020B0604020202020204" pitchFamily="34" charset="0"/>
              </a:rPr>
              <a:t>These are synthetic lubricants that are commonly used in diesel fuel additives. They provide excellent lubrication and can withstand high temperatures.</a:t>
            </a:r>
            <a:br>
              <a:rPr lang="en-GB" sz="8000" kern="100">
                <a:effectLst/>
                <a:latin typeface="Calibri" panose="020F0502020204030204" pitchFamily="34" charset="0"/>
                <a:ea typeface="Calibri" panose="020F0502020204030204" pitchFamily="34" charset="0"/>
                <a:cs typeface="Arial" panose="020B0604020202020204" pitchFamily="34" charset="0"/>
              </a:rPr>
            </a:br>
            <a:br>
              <a:rPr lang="en-GB" sz="8000" kern="100">
                <a:effectLst/>
                <a:latin typeface="Calibri" panose="020F0502020204030204" pitchFamily="34" charset="0"/>
                <a:ea typeface="Calibri" panose="020F0502020204030204" pitchFamily="34" charset="0"/>
                <a:cs typeface="Arial" panose="020B0604020202020204" pitchFamily="34" charset="0"/>
              </a:rPr>
            </a:br>
            <a:r>
              <a:rPr lang="en-GB" sz="8000" kern="100">
                <a:effectLst/>
                <a:latin typeface="Calibri" panose="020F0502020204030204" pitchFamily="34" charset="0"/>
                <a:ea typeface="Calibri" panose="020F0502020204030204" pitchFamily="34" charset="0"/>
                <a:cs typeface="Arial" panose="020B0604020202020204" pitchFamily="34" charset="0"/>
              </a:rPr>
              <a:t>2. </a:t>
            </a:r>
            <a:r>
              <a:rPr lang="en-GB" sz="8000" b="1" kern="100">
                <a:effectLst/>
                <a:latin typeface="Calibri" panose="020F0502020204030204" pitchFamily="34" charset="0"/>
                <a:ea typeface="Calibri" panose="020F0502020204030204" pitchFamily="34" charset="0"/>
                <a:cs typeface="Arial" panose="020B0604020202020204" pitchFamily="34" charset="0"/>
              </a:rPr>
              <a:t>Polyisobutylene (PIB): </a:t>
            </a:r>
            <a:r>
              <a:rPr lang="en-GB" sz="8000" kern="100">
                <a:effectLst/>
                <a:latin typeface="Calibri" panose="020F0502020204030204" pitchFamily="34" charset="0"/>
                <a:ea typeface="Calibri" panose="020F0502020204030204" pitchFamily="34" charset="0"/>
                <a:cs typeface="Arial" panose="020B0604020202020204" pitchFamily="34" charset="0"/>
              </a:rPr>
              <a:t>This is a synthetic lubricant that is commonly used in diesel fuel additives. It provides good lubrication and can improve fuel efficiency.</a:t>
            </a:r>
            <a:br>
              <a:rPr lang="en-GB" sz="8000" kern="100">
                <a:effectLst/>
                <a:latin typeface="Calibri" panose="020F0502020204030204" pitchFamily="34" charset="0"/>
                <a:ea typeface="Calibri" panose="020F0502020204030204" pitchFamily="34" charset="0"/>
                <a:cs typeface="Arial" panose="020B0604020202020204" pitchFamily="34" charset="0"/>
              </a:rPr>
            </a:br>
            <a:br>
              <a:rPr lang="en-GB" sz="8000" kern="100">
                <a:effectLst/>
                <a:latin typeface="Calibri" panose="020F0502020204030204" pitchFamily="34" charset="0"/>
                <a:ea typeface="Calibri" panose="020F0502020204030204" pitchFamily="34" charset="0"/>
                <a:cs typeface="Arial" panose="020B0604020202020204" pitchFamily="34" charset="0"/>
              </a:rPr>
            </a:br>
            <a:r>
              <a:rPr lang="en-GB" sz="8000" kern="100">
                <a:effectLst/>
                <a:latin typeface="Calibri" panose="020F0502020204030204" pitchFamily="34" charset="0"/>
                <a:ea typeface="Calibri" panose="020F0502020204030204" pitchFamily="34" charset="0"/>
                <a:cs typeface="Arial" panose="020B0604020202020204" pitchFamily="34" charset="0"/>
              </a:rPr>
              <a:t>3. </a:t>
            </a:r>
            <a:r>
              <a:rPr lang="en-GB" sz="8000" b="1" kern="100">
                <a:effectLst/>
                <a:latin typeface="Calibri" panose="020F0502020204030204" pitchFamily="34" charset="0"/>
                <a:ea typeface="Calibri" panose="020F0502020204030204" pitchFamily="34" charset="0"/>
                <a:cs typeface="Arial" panose="020B0604020202020204" pitchFamily="34" charset="0"/>
              </a:rPr>
              <a:t>Polyalkylene glycols (PAGs): </a:t>
            </a:r>
            <a:r>
              <a:rPr lang="en-GB" sz="8000" kern="100">
                <a:effectLst/>
                <a:latin typeface="Calibri" panose="020F0502020204030204" pitchFamily="34" charset="0"/>
                <a:ea typeface="Calibri" panose="020F0502020204030204" pitchFamily="34" charset="0"/>
                <a:cs typeface="Arial" panose="020B0604020202020204" pitchFamily="34" charset="0"/>
              </a:rPr>
              <a:t>These are synthetic lubricants that are commonly used in diesel fuel additives. They provide excellent lubrication and can improve fuel efficiency.</a:t>
            </a:r>
            <a:br>
              <a:rPr lang="en-GB" sz="8000" kern="100">
                <a:effectLst/>
                <a:latin typeface="Calibri" panose="020F0502020204030204" pitchFamily="34" charset="0"/>
                <a:ea typeface="Calibri" panose="020F0502020204030204" pitchFamily="34" charset="0"/>
                <a:cs typeface="Arial" panose="020B0604020202020204" pitchFamily="34" charset="0"/>
              </a:rPr>
            </a:br>
            <a:br>
              <a:rPr lang="en-GB" sz="8000" kern="100">
                <a:effectLst/>
                <a:latin typeface="Calibri" panose="020F0502020204030204" pitchFamily="34" charset="0"/>
                <a:ea typeface="Calibri" panose="020F0502020204030204" pitchFamily="34" charset="0"/>
                <a:cs typeface="Arial" panose="020B0604020202020204" pitchFamily="34" charset="0"/>
              </a:rPr>
            </a:br>
            <a:r>
              <a:rPr lang="en-GB" sz="8000" kern="100">
                <a:effectLst/>
                <a:latin typeface="Calibri" panose="020F0502020204030204" pitchFamily="34" charset="0"/>
                <a:ea typeface="Calibri" panose="020F0502020204030204" pitchFamily="34" charset="0"/>
                <a:cs typeface="Arial" panose="020B0604020202020204" pitchFamily="34" charset="0"/>
              </a:rPr>
              <a:t>4. </a:t>
            </a:r>
            <a:r>
              <a:rPr lang="en-GB" sz="8000" b="1" kern="100">
                <a:effectLst/>
                <a:latin typeface="Calibri" panose="020F0502020204030204" pitchFamily="34" charset="0"/>
                <a:ea typeface="Calibri" panose="020F0502020204030204" pitchFamily="34" charset="0"/>
                <a:cs typeface="Arial" panose="020B0604020202020204" pitchFamily="34" charset="0"/>
              </a:rPr>
              <a:t>Mineral oils: </a:t>
            </a:r>
            <a:r>
              <a:rPr lang="en-GB" sz="8000" kern="100">
                <a:effectLst/>
                <a:latin typeface="Calibri" panose="020F0502020204030204" pitchFamily="34" charset="0"/>
                <a:ea typeface="Calibri" panose="020F0502020204030204" pitchFamily="34" charset="0"/>
                <a:cs typeface="Arial" panose="020B0604020202020204" pitchFamily="34" charset="0"/>
              </a:rPr>
              <a:t>These are natural lubricants that can be used in diesel fuel additives. They provide good lubrication but may not be as effective as synthetic lubricants</a:t>
            </a:r>
            <a:r>
              <a:rPr lang="en-GB" sz="4500" kern="100">
                <a:effectLst/>
                <a:latin typeface="Calibri" panose="020F0502020204030204" pitchFamily="34" charset="0"/>
                <a:ea typeface="Calibri" panose="020F0502020204030204" pitchFamily="34" charset="0"/>
                <a:cs typeface="Arial" panose="020B0604020202020204" pitchFamily="34" charset="0"/>
              </a:rPr>
              <a:t>.</a:t>
            </a:r>
            <a:br>
              <a:rPr lang="en-GB" sz="4500" kern="100">
                <a:effectLst/>
                <a:latin typeface="Calibri" panose="020F0502020204030204" pitchFamily="34" charset="0"/>
                <a:ea typeface="Calibri" panose="020F0502020204030204" pitchFamily="34" charset="0"/>
                <a:cs typeface="Arial" panose="020B0604020202020204" pitchFamily="34" charset="0"/>
              </a:rPr>
            </a:br>
            <a:endParaRPr lang="en-GB" sz="4500" kern="10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4" name="Picture 3">
            <a:extLst>
              <a:ext uri="{FF2B5EF4-FFF2-40B4-BE49-F238E27FC236}">
                <a16:creationId xmlns:a16="http://schemas.microsoft.com/office/drawing/2014/main" id="{A9047317-CF82-FAB8-41E7-E888B57BFD0A}"/>
              </a:ext>
            </a:extLst>
          </p:cNvPr>
          <p:cNvPicPr>
            <a:picLocks noChangeAspect="1"/>
          </p:cNvPicPr>
          <p:nvPr/>
        </p:nvPicPr>
        <p:blipFill>
          <a:blip r:embed="rId2"/>
          <a:stretch>
            <a:fillRect/>
          </a:stretch>
        </p:blipFill>
        <p:spPr>
          <a:xfrm>
            <a:off x="7473395" y="1367483"/>
            <a:ext cx="1609115" cy="610820"/>
          </a:xfrm>
          <a:prstGeom prst="rect">
            <a:avLst/>
          </a:prstGeom>
        </p:spPr>
      </p:pic>
    </p:spTree>
    <p:extLst>
      <p:ext uri="{BB962C8B-B14F-4D97-AF65-F5344CB8AC3E}">
        <p14:creationId xmlns:p14="http://schemas.microsoft.com/office/powerpoint/2010/main" val="486351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a:t>
            </a:r>
            <a:r>
              <a:rPr lang="en-US" dirty="0" err="1"/>
              <a:t>Demulsifiers</a:t>
            </a:r>
            <a:endParaRPr lang="en-US" dirty="0"/>
          </a:p>
        </p:txBody>
      </p:sp>
      <p:sp>
        <p:nvSpPr>
          <p:cNvPr id="3" name="Content Placeholder 2"/>
          <p:cNvSpPr>
            <a:spLocks noGrp="1"/>
          </p:cNvSpPr>
          <p:nvPr>
            <p:ph idx="1"/>
          </p:nvPr>
        </p:nvSpPr>
        <p:spPr/>
        <p:txBody>
          <a:bodyPr>
            <a:normAutofit lnSpcReduction="10000"/>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GB" sz="2000" kern="100" dirty="0">
                <a:effectLst/>
                <a:latin typeface="Calibri" panose="020F0502020204030204" pitchFamily="34" charset="0"/>
                <a:ea typeface="Calibri" panose="020F0502020204030204" pitchFamily="34" charset="0"/>
                <a:cs typeface="Arial" panose="020B0604020202020204" pitchFamily="34" charset="0"/>
              </a:rPr>
              <a:t>1.</a:t>
            </a:r>
            <a:r>
              <a:rPr lang="en-GB" sz="2000" b="1" kern="100" dirty="0">
                <a:effectLst/>
                <a:latin typeface="Calibri" panose="020F0502020204030204" pitchFamily="34" charset="0"/>
                <a:ea typeface="Calibri" panose="020F0502020204030204" pitchFamily="34" charset="0"/>
                <a:cs typeface="Arial" panose="020B0604020202020204" pitchFamily="34" charset="0"/>
              </a:rPr>
              <a:t> Alcohols </a:t>
            </a:r>
            <a:r>
              <a:rPr lang="en-GB" sz="2000" kern="100" dirty="0">
                <a:effectLst/>
                <a:latin typeface="Calibri" panose="020F0502020204030204" pitchFamily="34" charset="0"/>
                <a:ea typeface="Calibri" panose="020F0502020204030204" pitchFamily="34" charset="0"/>
                <a:cs typeface="Arial" panose="020B0604020202020204" pitchFamily="34" charset="0"/>
              </a:rPr>
              <a:t>- These can help to break up emulsions by disrupting the hydrogen bonds between the water and oil molecules.</a:t>
            </a:r>
            <a:br>
              <a:rPr lang="en-GB" sz="2000" kern="100" dirty="0">
                <a:effectLst/>
                <a:latin typeface="Calibri" panose="020F0502020204030204" pitchFamily="34" charset="0"/>
                <a:ea typeface="Calibri" panose="020F0502020204030204" pitchFamily="34" charset="0"/>
                <a:cs typeface="Arial" panose="020B0604020202020204" pitchFamily="34" charset="0"/>
              </a:rPr>
            </a:br>
            <a:br>
              <a:rPr lang="en-GB" sz="2000" kern="100" dirty="0">
                <a:effectLst/>
                <a:latin typeface="Calibri" panose="020F0502020204030204" pitchFamily="34" charset="0"/>
                <a:ea typeface="Calibri" panose="020F0502020204030204" pitchFamily="34" charset="0"/>
                <a:cs typeface="Arial" panose="020B0604020202020204" pitchFamily="34" charset="0"/>
              </a:rPr>
            </a:br>
            <a:r>
              <a:rPr lang="en-GB" sz="2000" kern="100" dirty="0">
                <a:effectLst/>
                <a:latin typeface="Calibri" panose="020F0502020204030204" pitchFamily="34" charset="0"/>
                <a:ea typeface="Calibri" panose="020F0502020204030204" pitchFamily="34" charset="0"/>
                <a:cs typeface="Arial" panose="020B0604020202020204" pitchFamily="34" charset="0"/>
              </a:rPr>
              <a:t>2. </a:t>
            </a:r>
            <a:r>
              <a:rPr lang="en-GB" sz="2000" b="1" kern="100" dirty="0">
                <a:effectLst/>
                <a:latin typeface="Calibri" panose="020F0502020204030204" pitchFamily="34" charset="0"/>
                <a:ea typeface="Calibri" panose="020F0502020204030204" pitchFamily="34" charset="0"/>
                <a:cs typeface="Arial" panose="020B0604020202020204" pitchFamily="34" charset="0"/>
              </a:rPr>
              <a:t>Organic acids - </a:t>
            </a:r>
            <a:r>
              <a:rPr lang="en-GB" sz="2000" kern="100" dirty="0">
                <a:effectLst/>
                <a:latin typeface="Calibri" panose="020F0502020204030204" pitchFamily="34" charset="0"/>
                <a:ea typeface="Calibri" panose="020F0502020204030204" pitchFamily="34" charset="0"/>
                <a:cs typeface="Arial" panose="020B0604020202020204" pitchFamily="34" charset="0"/>
              </a:rPr>
              <a:t>These can help to lower the pH of the emulsion, causing the oil and water to separate.</a:t>
            </a:r>
            <a:br>
              <a:rPr lang="en-GB" sz="2000" kern="100" dirty="0">
                <a:effectLst/>
                <a:latin typeface="Calibri" panose="020F0502020204030204" pitchFamily="34" charset="0"/>
                <a:ea typeface="Calibri" panose="020F0502020204030204" pitchFamily="34" charset="0"/>
                <a:cs typeface="Arial" panose="020B0604020202020204" pitchFamily="34" charset="0"/>
              </a:rPr>
            </a:br>
            <a:br>
              <a:rPr lang="en-GB" sz="2000" kern="100" dirty="0">
                <a:effectLst/>
                <a:latin typeface="Calibri" panose="020F0502020204030204" pitchFamily="34" charset="0"/>
                <a:ea typeface="Calibri" panose="020F0502020204030204" pitchFamily="34" charset="0"/>
                <a:cs typeface="Arial" panose="020B0604020202020204" pitchFamily="34" charset="0"/>
              </a:rPr>
            </a:br>
            <a:r>
              <a:rPr lang="en-GB" sz="2000" kern="100" dirty="0">
                <a:effectLst/>
                <a:latin typeface="Calibri" panose="020F0502020204030204" pitchFamily="34" charset="0"/>
                <a:ea typeface="Calibri" panose="020F0502020204030204" pitchFamily="34" charset="0"/>
                <a:cs typeface="Arial" panose="020B0604020202020204" pitchFamily="34" charset="0"/>
              </a:rPr>
              <a:t>3. </a:t>
            </a:r>
            <a:r>
              <a:rPr lang="en-GB" sz="2000" b="1" kern="100" dirty="0">
                <a:effectLst/>
                <a:latin typeface="Calibri" panose="020F0502020204030204" pitchFamily="34" charset="0"/>
                <a:ea typeface="Calibri" panose="020F0502020204030204" pitchFamily="34" charset="0"/>
                <a:cs typeface="Arial" panose="020B0604020202020204" pitchFamily="34" charset="0"/>
              </a:rPr>
              <a:t>Salts</a:t>
            </a:r>
            <a:r>
              <a:rPr lang="en-GB" sz="2000" kern="100" dirty="0">
                <a:effectLst/>
                <a:latin typeface="Calibri" panose="020F0502020204030204" pitchFamily="34" charset="0"/>
                <a:ea typeface="Calibri" panose="020F0502020204030204" pitchFamily="34" charset="0"/>
                <a:cs typeface="Arial" panose="020B0604020202020204" pitchFamily="34" charset="0"/>
              </a:rPr>
              <a:t> - These can help to destabilize the emulsion by increasing the ionic strength of the solution.</a:t>
            </a:r>
            <a:br>
              <a:rPr lang="en-GB" sz="2000" kern="100" dirty="0">
                <a:effectLst/>
                <a:latin typeface="Calibri" panose="020F0502020204030204" pitchFamily="34" charset="0"/>
                <a:ea typeface="Calibri" panose="020F0502020204030204" pitchFamily="34" charset="0"/>
                <a:cs typeface="Arial" panose="020B0604020202020204" pitchFamily="34" charset="0"/>
              </a:rPr>
            </a:br>
            <a:br>
              <a:rPr lang="en-GB" sz="2000" kern="100" dirty="0">
                <a:effectLst/>
                <a:latin typeface="Calibri" panose="020F0502020204030204" pitchFamily="34" charset="0"/>
                <a:ea typeface="Calibri" panose="020F0502020204030204" pitchFamily="34" charset="0"/>
                <a:cs typeface="Arial" panose="020B0604020202020204" pitchFamily="34" charset="0"/>
              </a:rPr>
            </a:br>
            <a:r>
              <a:rPr lang="en-GB" sz="2000" kern="100" dirty="0">
                <a:effectLst/>
                <a:latin typeface="Calibri" panose="020F0502020204030204" pitchFamily="34" charset="0"/>
                <a:ea typeface="Calibri" panose="020F0502020204030204" pitchFamily="34" charset="0"/>
                <a:cs typeface="Arial" panose="020B0604020202020204" pitchFamily="34" charset="0"/>
              </a:rPr>
              <a:t>4. </a:t>
            </a:r>
            <a:r>
              <a:rPr lang="en-GB" sz="2000" b="1" kern="100" dirty="0">
                <a:effectLst/>
                <a:latin typeface="Calibri" panose="020F0502020204030204" pitchFamily="34" charset="0"/>
                <a:ea typeface="Calibri" panose="020F0502020204030204" pitchFamily="34" charset="0"/>
                <a:cs typeface="Arial" panose="020B0604020202020204" pitchFamily="34" charset="0"/>
              </a:rPr>
              <a:t>Polymers</a:t>
            </a:r>
            <a:r>
              <a:rPr lang="en-GB" sz="2000" kern="100" dirty="0">
                <a:effectLst/>
                <a:latin typeface="Calibri" panose="020F0502020204030204" pitchFamily="34" charset="0"/>
                <a:ea typeface="Calibri" panose="020F0502020204030204" pitchFamily="34" charset="0"/>
                <a:cs typeface="Arial" panose="020B0604020202020204" pitchFamily="34" charset="0"/>
              </a:rPr>
              <a:t> - These can help to coagulate the emulsion particles, making them easier</a:t>
            </a: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1303477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76015" y="377703"/>
            <a:ext cx="6863490" cy="684885"/>
          </a:xfrm>
        </p:spPr>
        <p:txBody>
          <a:bodyPr>
            <a:noAutofit/>
          </a:bodyPr>
          <a:lstStyle/>
          <a:p>
            <a:pPr algn="ctr"/>
            <a:r>
              <a:rPr lang="en-US" sz="2800" u="sng" dirty="0">
                <a:solidFill>
                  <a:schemeClr val="tx1"/>
                </a:solidFill>
              </a:rPr>
              <a:t>Additive manufacturers</a:t>
            </a:r>
          </a:p>
        </p:txBody>
      </p:sp>
      <p:pic>
        <p:nvPicPr>
          <p:cNvPr id="3" name="Picture 2">
            <a:extLst>
              <a:ext uri="{FF2B5EF4-FFF2-40B4-BE49-F238E27FC236}">
                <a16:creationId xmlns:a16="http://schemas.microsoft.com/office/drawing/2014/main" id="{804221EF-B9A6-D79E-1DA3-52FAEC95D21C}"/>
              </a:ext>
            </a:extLst>
          </p:cNvPr>
          <p:cNvPicPr>
            <a:picLocks noChangeAspect="1"/>
          </p:cNvPicPr>
          <p:nvPr/>
        </p:nvPicPr>
        <p:blipFill>
          <a:blip r:embed="rId3"/>
          <a:stretch>
            <a:fillRect/>
          </a:stretch>
        </p:blipFill>
        <p:spPr>
          <a:xfrm>
            <a:off x="7897876" y="222195"/>
            <a:ext cx="1212490" cy="458115"/>
          </a:xfrm>
          <a:prstGeom prst="rect">
            <a:avLst/>
          </a:prstGeom>
        </p:spPr>
      </p:pic>
      <p:pic>
        <p:nvPicPr>
          <p:cNvPr id="6" name="Picture 5">
            <a:extLst>
              <a:ext uri="{FF2B5EF4-FFF2-40B4-BE49-F238E27FC236}">
                <a16:creationId xmlns:a16="http://schemas.microsoft.com/office/drawing/2014/main" id="{3017ADD0-C71B-A826-127B-9F7A713F498B}"/>
              </a:ext>
            </a:extLst>
          </p:cNvPr>
          <p:cNvPicPr>
            <a:picLocks noChangeAspect="1"/>
          </p:cNvPicPr>
          <p:nvPr/>
        </p:nvPicPr>
        <p:blipFill>
          <a:blip r:embed="rId4"/>
          <a:stretch>
            <a:fillRect/>
          </a:stretch>
        </p:blipFill>
        <p:spPr>
          <a:xfrm>
            <a:off x="7167985" y="222195"/>
            <a:ext cx="773080" cy="502341"/>
          </a:xfrm>
          <a:prstGeom prst="rect">
            <a:avLst/>
          </a:prstGeom>
        </p:spPr>
      </p:pic>
      <p:pic>
        <p:nvPicPr>
          <p:cNvPr id="8" name="Picture 2">
            <a:extLst>
              <a:ext uri="{FF2B5EF4-FFF2-40B4-BE49-F238E27FC236}">
                <a16:creationId xmlns:a16="http://schemas.microsoft.com/office/drawing/2014/main" id="{1A43ED98-4E7D-B875-627C-A128D667FA37}"/>
              </a:ext>
            </a:extLst>
          </p:cNvPr>
          <p:cNvPicPr>
            <a:picLocks noChangeAspect="1" noChangeArrowheads="1"/>
          </p:cNvPicPr>
          <p:nvPr/>
        </p:nvPicPr>
        <p:blipFill>
          <a:blip r:embed="rId5" cstate="print"/>
          <a:srcRect l="37147" t="51157" b="28001"/>
          <a:stretch>
            <a:fillRect/>
          </a:stretch>
        </p:blipFill>
        <p:spPr bwMode="auto">
          <a:xfrm>
            <a:off x="3655770" y="4345230"/>
            <a:ext cx="4100638" cy="720507"/>
          </a:xfrm>
          <a:prstGeom prst="rect">
            <a:avLst/>
          </a:prstGeom>
          <a:noFill/>
          <a:ln w="9525">
            <a:noFill/>
            <a:miter lim="800000"/>
            <a:headEnd/>
            <a:tailEnd/>
          </a:ln>
          <a:effectLst/>
        </p:spPr>
      </p:pic>
      <p:pic>
        <p:nvPicPr>
          <p:cNvPr id="9" name="Image 3">
            <a:extLst>
              <a:ext uri="{FF2B5EF4-FFF2-40B4-BE49-F238E27FC236}">
                <a16:creationId xmlns:a16="http://schemas.microsoft.com/office/drawing/2014/main" id="{AE7CC507-C61C-64E2-4A52-963BF0F21F48}"/>
              </a:ext>
            </a:extLst>
          </p:cNvPr>
          <p:cNvPicPr>
            <a:picLocks noChangeAspect="1"/>
          </p:cNvPicPr>
          <p:nvPr/>
        </p:nvPicPr>
        <p:blipFill>
          <a:blip r:embed="rId6"/>
          <a:stretch>
            <a:fillRect/>
          </a:stretch>
        </p:blipFill>
        <p:spPr>
          <a:xfrm>
            <a:off x="6099050" y="1443835"/>
            <a:ext cx="2506622" cy="687833"/>
          </a:xfrm>
          <a:prstGeom prst="rect">
            <a:avLst/>
          </a:prstGeom>
        </p:spPr>
      </p:pic>
      <p:pic>
        <p:nvPicPr>
          <p:cNvPr id="10" name="Image 4">
            <a:extLst>
              <a:ext uri="{FF2B5EF4-FFF2-40B4-BE49-F238E27FC236}">
                <a16:creationId xmlns:a16="http://schemas.microsoft.com/office/drawing/2014/main" id="{007254FB-6D6F-E0B5-5399-9AD669515DA2}"/>
              </a:ext>
            </a:extLst>
          </p:cNvPr>
          <p:cNvPicPr>
            <a:picLocks noChangeAspect="1"/>
          </p:cNvPicPr>
          <p:nvPr/>
        </p:nvPicPr>
        <p:blipFill>
          <a:blip r:embed="rId7"/>
          <a:stretch>
            <a:fillRect/>
          </a:stretch>
        </p:blipFill>
        <p:spPr>
          <a:xfrm>
            <a:off x="6112979" y="5401685"/>
            <a:ext cx="2363078" cy="563670"/>
          </a:xfrm>
          <a:prstGeom prst="rect">
            <a:avLst/>
          </a:prstGeom>
        </p:spPr>
      </p:pic>
      <p:pic>
        <p:nvPicPr>
          <p:cNvPr id="11" name="Picture 3" descr="inf logo 2">
            <a:extLst>
              <a:ext uri="{FF2B5EF4-FFF2-40B4-BE49-F238E27FC236}">
                <a16:creationId xmlns:a16="http://schemas.microsoft.com/office/drawing/2014/main" id="{46DCDAE0-8AC9-8696-1CE0-372F625C7DFE}"/>
              </a:ext>
            </a:extLst>
          </p:cNvPr>
          <p:cNvPicPr>
            <a:picLocks noChangeAspect="1" noChangeArrowheads="1"/>
          </p:cNvPicPr>
          <p:nvPr/>
        </p:nvPicPr>
        <p:blipFill>
          <a:blip r:embed="rId8" cstate="print"/>
          <a:srcRect/>
          <a:stretch>
            <a:fillRect/>
          </a:stretch>
        </p:blipFill>
        <p:spPr bwMode="auto">
          <a:xfrm>
            <a:off x="6834289" y="3492315"/>
            <a:ext cx="2136866" cy="767016"/>
          </a:xfrm>
          <a:prstGeom prst="rect">
            <a:avLst/>
          </a:prstGeom>
          <a:noFill/>
          <a:ln w="9525">
            <a:noFill/>
            <a:miter lim="800000"/>
            <a:headEnd/>
            <a:tailEnd/>
          </a:ln>
        </p:spPr>
      </p:pic>
      <p:pic>
        <p:nvPicPr>
          <p:cNvPr id="12" name="Picture 5" descr="Logo Fuel Specialties colour - 10x3cm">
            <a:extLst>
              <a:ext uri="{FF2B5EF4-FFF2-40B4-BE49-F238E27FC236}">
                <a16:creationId xmlns:a16="http://schemas.microsoft.com/office/drawing/2014/main" id="{D476E0CD-D10B-AA1A-2E71-1DFCAC713E5E}"/>
              </a:ext>
            </a:extLst>
          </p:cNvPr>
          <p:cNvPicPr>
            <a:picLocks noChangeAspect="1" noChangeArrowheads="1"/>
          </p:cNvPicPr>
          <p:nvPr/>
        </p:nvPicPr>
        <p:blipFill>
          <a:blip r:embed="rId9" cstate="print"/>
          <a:srcRect/>
          <a:stretch>
            <a:fillRect/>
          </a:stretch>
        </p:blipFill>
        <p:spPr bwMode="auto">
          <a:xfrm>
            <a:off x="3434366" y="2419595"/>
            <a:ext cx="2039138" cy="584936"/>
          </a:xfrm>
          <a:prstGeom prst="rect">
            <a:avLst/>
          </a:prstGeom>
          <a:noFill/>
          <a:ln w="9525">
            <a:noFill/>
            <a:miter lim="800000"/>
            <a:headEnd/>
            <a:tailEnd/>
          </a:ln>
        </p:spPr>
      </p:pic>
      <p:pic>
        <p:nvPicPr>
          <p:cNvPr id="13" name="Picture 20">
            <a:extLst>
              <a:ext uri="{FF2B5EF4-FFF2-40B4-BE49-F238E27FC236}">
                <a16:creationId xmlns:a16="http://schemas.microsoft.com/office/drawing/2014/main" id="{2CD28709-D03F-3A9A-170F-B7946FB7C799}"/>
              </a:ext>
            </a:extLst>
          </p:cNvPr>
          <p:cNvPicPr>
            <a:picLocks noChangeAspect="1" noChangeArrowheads="1"/>
          </p:cNvPicPr>
          <p:nvPr/>
        </p:nvPicPr>
        <p:blipFill>
          <a:blip r:embed="rId10" cstate="print"/>
          <a:srcRect/>
          <a:stretch>
            <a:fillRect/>
          </a:stretch>
        </p:blipFill>
        <p:spPr bwMode="auto">
          <a:xfrm>
            <a:off x="5790953" y="6192760"/>
            <a:ext cx="1895582" cy="572202"/>
          </a:xfrm>
          <a:prstGeom prst="rect">
            <a:avLst/>
          </a:prstGeom>
          <a:noFill/>
          <a:ln w="9525">
            <a:noFill/>
            <a:miter lim="800000"/>
            <a:headEnd/>
            <a:tailEnd/>
          </a:ln>
        </p:spPr>
      </p:pic>
      <p:pic>
        <p:nvPicPr>
          <p:cNvPr id="15" name="Image 5">
            <a:extLst>
              <a:ext uri="{FF2B5EF4-FFF2-40B4-BE49-F238E27FC236}">
                <a16:creationId xmlns:a16="http://schemas.microsoft.com/office/drawing/2014/main" id="{32ECD1EA-4E3F-98EF-7252-C2991EDBA28B}"/>
              </a:ext>
            </a:extLst>
          </p:cNvPr>
          <p:cNvPicPr>
            <a:picLocks noChangeAspect="1"/>
          </p:cNvPicPr>
          <p:nvPr/>
        </p:nvPicPr>
        <p:blipFill>
          <a:blip r:embed="rId11"/>
          <a:stretch>
            <a:fillRect/>
          </a:stretch>
        </p:blipFill>
        <p:spPr>
          <a:xfrm>
            <a:off x="2788303" y="5416160"/>
            <a:ext cx="2333625" cy="994531"/>
          </a:xfrm>
          <a:prstGeom prst="rect">
            <a:avLst/>
          </a:prstGeom>
        </p:spPr>
      </p:pic>
      <p:pic>
        <p:nvPicPr>
          <p:cNvPr id="16" name="Image 6">
            <a:extLst>
              <a:ext uri="{FF2B5EF4-FFF2-40B4-BE49-F238E27FC236}">
                <a16:creationId xmlns:a16="http://schemas.microsoft.com/office/drawing/2014/main" id="{C0A8615F-DC45-B5BC-4B84-167125556E23}"/>
              </a:ext>
            </a:extLst>
          </p:cNvPr>
          <p:cNvPicPr>
            <a:picLocks noChangeAspect="1"/>
          </p:cNvPicPr>
          <p:nvPr/>
        </p:nvPicPr>
        <p:blipFill>
          <a:blip r:embed="rId12"/>
          <a:stretch>
            <a:fillRect/>
          </a:stretch>
        </p:blipFill>
        <p:spPr>
          <a:xfrm>
            <a:off x="2775637" y="1547349"/>
            <a:ext cx="2039138" cy="487721"/>
          </a:xfrm>
          <a:prstGeom prst="rect">
            <a:avLst/>
          </a:prstGeom>
        </p:spPr>
      </p:pic>
      <p:pic>
        <p:nvPicPr>
          <p:cNvPr id="17" name="Image 7">
            <a:extLst>
              <a:ext uri="{FF2B5EF4-FFF2-40B4-BE49-F238E27FC236}">
                <a16:creationId xmlns:a16="http://schemas.microsoft.com/office/drawing/2014/main" id="{7D962CDD-4828-EFB6-789C-7577DF09ABA1}"/>
              </a:ext>
            </a:extLst>
          </p:cNvPr>
          <p:cNvPicPr>
            <a:picLocks noChangeAspect="1"/>
          </p:cNvPicPr>
          <p:nvPr/>
        </p:nvPicPr>
        <p:blipFill>
          <a:blip r:embed="rId13"/>
          <a:stretch>
            <a:fillRect/>
          </a:stretch>
        </p:blipFill>
        <p:spPr>
          <a:xfrm>
            <a:off x="4876889" y="3345372"/>
            <a:ext cx="1529934" cy="849150"/>
          </a:xfrm>
          <a:prstGeom prst="rect">
            <a:avLst/>
          </a:prstGeom>
        </p:spPr>
      </p:pic>
      <p:pic>
        <p:nvPicPr>
          <p:cNvPr id="18" name="Image 8">
            <a:extLst>
              <a:ext uri="{FF2B5EF4-FFF2-40B4-BE49-F238E27FC236}">
                <a16:creationId xmlns:a16="http://schemas.microsoft.com/office/drawing/2014/main" id="{20C12FD4-EFEA-A00C-31DE-993BCBAE1A36}"/>
              </a:ext>
            </a:extLst>
          </p:cNvPr>
          <p:cNvPicPr>
            <a:picLocks noChangeAspect="1"/>
          </p:cNvPicPr>
          <p:nvPr/>
        </p:nvPicPr>
        <p:blipFill>
          <a:blip r:embed="rId14"/>
          <a:stretch>
            <a:fillRect/>
          </a:stretch>
        </p:blipFill>
        <p:spPr>
          <a:xfrm>
            <a:off x="2419957" y="3233908"/>
            <a:ext cx="1914525" cy="1009650"/>
          </a:xfrm>
          <a:prstGeom prst="rect">
            <a:avLst/>
          </a:prstGeom>
        </p:spPr>
      </p:pic>
      <p:pic>
        <p:nvPicPr>
          <p:cNvPr id="19" name="Image 11">
            <a:extLst>
              <a:ext uri="{FF2B5EF4-FFF2-40B4-BE49-F238E27FC236}">
                <a16:creationId xmlns:a16="http://schemas.microsoft.com/office/drawing/2014/main" id="{F6D869B6-3836-C821-20CF-667B31932756}"/>
              </a:ext>
            </a:extLst>
          </p:cNvPr>
          <p:cNvPicPr>
            <a:picLocks noGrp="1" noChangeAspect="1"/>
          </p:cNvPicPr>
          <p:nvPr>
            <p:ph idx="1"/>
          </p:nvPr>
        </p:nvPicPr>
        <p:blipFill>
          <a:blip r:embed="rId15"/>
          <a:stretch>
            <a:fillRect/>
          </a:stretch>
        </p:blipFill>
        <p:spPr>
          <a:xfrm>
            <a:off x="6612525" y="2479860"/>
            <a:ext cx="2105025" cy="885825"/>
          </a:xfrm>
          <a:prstGeom prst="rect">
            <a:avLst/>
          </a:prstGeom>
        </p:spPr>
      </p:pic>
    </p:spTree>
    <p:extLst>
      <p:ext uri="{BB962C8B-B14F-4D97-AF65-F5344CB8AC3E}">
        <p14:creationId xmlns:p14="http://schemas.microsoft.com/office/powerpoint/2010/main" val="2883722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The fuel injection system </a:t>
            </a:r>
          </a:p>
        </p:txBody>
      </p:sp>
      <p:sp>
        <p:nvSpPr>
          <p:cNvPr id="3" name="Content Placeholder 2"/>
          <p:cNvSpPr>
            <a:spLocks noGrp="1"/>
          </p:cNvSpPr>
          <p:nvPr>
            <p:ph idx="1"/>
          </p:nvPr>
        </p:nvSpPr>
        <p:spPr/>
        <p:txBody>
          <a:bodyPr>
            <a:noAutofit/>
          </a:bodyPr>
          <a:lstStyle/>
          <a:p>
            <a:pPr>
              <a:lnSpc>
                <a:spcPct val="107000"/>
              </a:lnSpc>
              <a:spcAft>
                <a:spcPts val="800"/>
              </a:spcAft>
            </a:pPr>
            <a:endParaRPr lang="en-GB"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4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Tank</a:t>
            </a:r>
          </a:p>
          <a:p>
            <a:pPr>
              <a:lnSpc>
                <a:spcPct val="107000"/>
              </a:lnSpc>
              <a:spcAft>
                <a:spcPts val="800"/>
              </a:spcAft>
            </a:pPr>
            <a:r>
              <a:rPr lang="en-GB" sz="24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Filters</a:t>
            </a:r>
          </a:p>
          <a:p>
            <a:pPr>
              <a:lnSpc>
                <a:spcPct val="107000"/>
              </a:lnSpc>
              <a:spcAft>
                <a:spcPts val="800"/>
              </a:spcAft>
            </a:pPr>
            <a:r>
              <a:rPr lang="en-GB" sz="24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Fuel pump</a:t>
            </a:r>
            <a:endParaRPr lang="en-GB" sz="24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4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Fuel piping</a:t>
            </a:r>
          </a:p>
          <a:p>
            <a:pPr>
              <a:lnSpc>
                <a:spcPct val="107000"/>
              </a:lnSpc>
              <a:spcAft>
                <a:spcPts val="800"/>
              </a:spcAft>
            </a:pPr>
            <a:r>
              <a:rPr lang="en-GB" sz="24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Injectors</a:t>
            </a:r>
          </a:p>
          <a:p>
            <a:pPr>
              <a:lnSpc>
                <a:spcPct val="107000"/>
              </a:lnSpc>
              <a:spcAft>
                <a:spcPts val="800"/>
              </a:spcAft>
            </a:pPr>
            <a:r>
              <a:rPr lang="en-GB" sz="24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Combustion chamber</a:t>
            </a:r>
          </a:p>
          <a:p>
            <a:pPr>
              <a:lnSpc>
                <a:spcPct val="107000"/>
              </a:lnSpc>
              <a:spcAft>
                <a:spcPts val="800"/>
              </a:spcAft>
            </a:pPr>
            <a:r>
              <a:rPr lang="en-GB" sz="24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Exhaust gases  system</a:t>
            </a:r>
            <a:endParaRPr lang="en-GB" sz="24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3"/>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4"/>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207406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Common rail system</a:t>
            </a:r>
          </a:p>
        </p:txBody>
      </p:sp>
      <p:sp>
        <p:nvSpPr>
          <p:cNvPr id="3" name="Content Placeholder 2"/>
          <p:cNvSpPr>
            <a:spLocks noGrp="1"/>
          </p:cNvSpPr>
          <p:nvPr>
            <p:ph idx="1"/>
          </p:nvPr>
        </p:nvSpPr>
        <p:spPr>
          <a:xfrm>
            <a:off x="-112295" y="3381722"/>
            <a:ext cx="9563767" cy="2795968"/>
          </a:xfrm>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6148" name="Picture 4" descr="A typical common rail diesel fuel injection system. | Download Scientific  Diagram">
            <a:extLst>
              <a:ext uri="{FF2B5EF4-FFF2-40B4-BE49-F238E27FC236}">
                <a16:creationId xmlns:a16="http://schemas.microsoft.com/office/drawing/2014/main" id="{40A91BF2-C192-71D2-BE90-03EEBAD57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70" y="2054655"/>
            <a:ext cx="809625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32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4EBAE-9CDC-6A5A-B8FA-E5B0D3840955}"/>
              </a:ext>
            </a:extLst>
          </p:cNvPr>
          <p:cNvSpPr>
            <a:spLocks noGrp="1"/>
          </p:cNvSpPr>
          <p:nvPr>
            <p:ph type="ctrTitle"/>
          </p:nvPr>
        </p:nvSpPr>
        <p:spPr>
          <a:xfrm>
            <a:off x="1143000" y="1522270"/>
            <a:ext cx="6858000" cy="488372"/>
          </a:xfrm>
        </p:spPr>
        <p:txBody>
          <a:bodyPr>
            <a:normAutofit fontScale="90000"/>
          </a:bodyPr>
          <a:lstStyle/>
          <a:p>
            <a:pPr algn="ctr"/>
            <a:r>
              <a:rPr lang="en-US" sz="2700" b="1" dirty="0">
                <a:solidFill>
                  <a:srgbClr val="FF0000"/>
                </a:solidFill>
                <a:latin typeface="Arial" panose="020B0604020202020204" pitchFamily="34" charset="0"/>
                <a:cs typeface="Arial" panose="020B0604020202020204" pitchFamily="34" charset="0"/>
              </a:rPr>
              <a:t>            </a:t>
            </a:r>
            <a:r>
              <a:rPr lang="en-US" b="1" dirty="0">
                <a:solidFill>
                  <a:srgbClr val="FF0000"/>
                </a:solidFill>
                <a:latin typeface="Arial" panose="020B0604020202020204" pitchFamily="34" charset="0"/>
                <a:cs typeface="Arial" panose="020B0604020202020204" pitchFamily="34" charset="0"/>
              </a:rPr>
              <a:t>Power</a:t>
            </a:r>
            <a:r>
              <a:rPr lang="en-US" b="1" dirty="0">
                <a:solidFill>
                  <a:schemeClr val="tx1"/>
                </a:solidFill>
                <a:latin typeface="Arial" panose="020B0604020202020204" pitchFamily="34" charset="0"/>
                <a:cs typeface="Arial" panose="020B0604020202020204" pitchFamily="34" charset="0"/>
              </a:rPr>
              <a:t> Service Markets </a:t>
            </a:r>
            <a:endParaRPr lang="en-GB"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9F0BEA3-E82C-E0CD-E22B-D95EA42C004A}"/>
              </a:ext>
            </a:extLst>
          </p:cNvPr>
          <p:cNvSpPr>
            <a:spLocks noGrp="1"/>
          </p:cNvSpPr>
          <p:nvPr>
            <p:ph type="subTitle" idx="1"/>
          </p:nvPr>
        </p:nvSpPr>
        <p:spPr>
          <a:xfrm>
            <a:off x="1143000" y="2374323"/>
            <a:ext cx="6858000" cy="3956072"/>
          </a:xfrm>
        </p:spPr>
        <p:txBody>
          <a:bodyPr>
            <a:normAutofit/>
          </a:bodyPr>
          <a:lstStyle/>
          <a:p>
            <a:pPr marL="428625" indent="-428625" algn="l">
              <a:buFont typeface="Arial" panose="020B0604020202020204" pitchFamily="34" charset="0"/>
              <a:buChar char="•"/>
            </a:pPr>
            <a:endParaRPr lang="en-GB" sz="2400" dirty="0">
              <a:solidFill>
                <a:schemeClr val="tx1"/>
              </a:solidFill>
              <a:latin typeface="Arial" panose="020B0604020202020204" pitchFamily="34" charset="0"/>
              <a:cs typeface="Arial" panose="020B0604020202020204" pitchFamily="34" charset="0"/>
            </a:endParaRPr>
          </a:p>
          <a:p>
            <a:pPr marL="428625" indent="-428625" algn="l">
              <a:buFont typeface="Arial" panose="020B0604020202020204" pitchFamily="34" charset="0"/>
              <a:buChar char="•"/>
            </a:pPr>
            <a:r>
              <a:rPr lang="en-GB" sz="2800" dirty="0">
                <a:solidFill>
                  <a:schemeClr val="tx1"/>
                </a:solidFill>
                <a:latin typeface="Arial" panose="020B0604020202020204" pitchFamily="34" charset="0"/>
                <a:cs typeface="Arial" panose="020B0604020202020204" pitchFamily="34" charset="0"/>
              </a:rPr>
              <a:t>Truck &amp; Bus </a:t>
            </a:r>
          </a:p>
          <a:p>
            <a:pPr marL="428625" indent="-428625" algn="l">
              <a:buFont typeface="Arial" panose="020B0604020202020204" pitchFamily="34" charset="0"/>
              <a:buChar char="•"/>
            </a:pPr>
            <a:r>
              <a:rPr lang="en-GB" sz="2800" dirty="0">
                <a:solidFill>
                  <a:schemeClr val="tx1"/>
                </a:solidFill>
                <a:latin typeface="Arial" panose="020B0604020202020204" pitchFamily="34" charset="0"/>
                <a:cs typeface="Arial" panose="020B0604020202020204" pitchFamily="34" charset="0"/>
              </a:rPr>
              <a:t>Earthmoving</a:t>
            </a:r>
          </a:p>
          <a:p>
            <a:pPr marL="428625" indent="-428625" algn="l">
              <a:buFont typeface="Arial" panose="020B0604020202020204" pitchFamily="34" charset="0"/>
              <a:buChar char="•"/>
            </a:pPr>
            <a:r>
              <a:rPr lang="en-GB" sz="2800" dirty="0">
                <a:solidFill>
                  <a:schemeClr val="tx1"/>
                </a:solidFill>
                <a:latin typeface="Arial" panose="020B0604020202020204" pitchFamily="34" charset="0"/>
                <a:cs typeface="Arial" panose="020B0604020202020204" pitchFamily="34" charset="0"/>
              </a:rPr>
              <a:t>Agriculture</a:t>
            </a:r>
          </a:p>
          <a:p>
            <a:pPr marL="428625" indent="-428625" algn="l">
              <a:buFont typeface="Arial" panose="020B0604020202020204" pitchFamily="34" charset="0"/>
              <a:buChar char="•"/>
            </a:pPr>
            <a:r>
              <a:rPr lang="en-GB" sz="2800" dirty="0">
                <a:solidFill>
                  <a:schemeClr val="tx1"/>
                </a:solidFill>
                <a:latin typeface="Arial" panose="020B0604020202020204" pitchFamily="34" charset="0"/>
                <a:cs typeface="Arial" panose="020B0604020202020204" pitchFamily="34" charset="0"/>
              </a:rPr>
              <a:t>Marine</a:t>
            </a:r>
          </a:p>
          <a:p>
            <a:pPr marL="428625" indent="-428625" algn="l">
              <a:buFont typeface="Arial" panose="020B0604020202020204" pitchFamily="34" charset="0"/>
              <a:buChar char="•"/>
            </a:pPr>
            <a:r>
              <a:rPr lang="en-GB" sz="2800" dirty="0">
                <a:solidFill>
                  <a:schemeClr val="tx1"/>
                </a:solidFill>
                <a:latin typeface="Arial" panose="020B0604020202020204" pitchFamily="34" charset="0"/>
                <a:cs typeface="Arial" panose="020B0604020202020204" pitchFamily="34" charset="0"/>
              </a:rPr>
              <a:t>Generators</a:t>
            </a:r>
          </a:p>
          <a:p>
            <a:pPr marL="428625" indent="-428625" algn="l">
              <a:buFont typeface="Arial" panose="020B0604020202020204" pitchFamily="34" charset="0"/>
              <a:buChar char="•"/>
            </a:pPr>
            <a:r>
              <a:rPr lang="en-GB" sz="2800" dirty="0">
                <a:solidFill>
                  <a:schemeClr val="tx1"/>
                </a:solidFill>
                <a:latin typeface="Arial" panose="020B0604020202020204" pitchFamily="34" charset="0"/>
                <a:cs typeface="Arial" panose="020B0604020202020204" pitchFamily="34" charset="0"/>
              </a:rPr>
              <a:t>Auto industry </a:t>
            </a:r>
          </a:p>
          <a:p>
            <a:pPr marL="428625" indent="-428625" algn="l">
              <a:buFont typeface="Arial" panose="020B0604020202020204" pitchFamily="34" charset="0"/>
              <a:buChar char="•"/>
            </a:pPr>
            <a:endParaRPr lang="en-GB" sz="2800" dirty="0">
              <a:solidFill>
                <a:schemeClr val="tx1"/>
              </a:solidFill>
              <a:latin typeface="Arial" panose="020B0604020202020204" pitchFamily="34" charset="0"/>
              <a:cs typeface="Arial" panose="020B0604020202020204" pitchFamily="34" charset="0"/>
            </a:endParaRPr>
          </a:p>
          <a:p>
            <a:pPr marL="428625" indent="-428625" algn="l">
              <a:buFont typeface="Arial" panose="020B0604020202020204" pitchFamily="34" charset="0"/>
              <a:buChar char="•"/>
            </a:pPr>
            <a:endParaRPr lang="en-GB" sz="28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BA2EADE-1E21-8DA3-B59A-FA63E36354E5}"/>
              </a:ext>
            </a:extLst>
          </p:cNvPr>
          <p:cNvPicPr>
            <a:picLocks noChangeAspect="1"/>
          </p:cNvPicPr>
          <p:nvPr/>
        </p:nvPicPr>
        <p:blipFill>
          <a:blip r:embed="rId2"/>
          <a:stretch>
            <a:fillRect/>
          </a:stretch>
        </p:blipFill>
        <p:spPr>
          <a:xfrm>
            <a:off x="7620883" y="978854"/>
            <a:ext cx="1206836" cy="458115"/>
          </a:xfrm>
          <a:prstGeom prst="rect">
            <a:avLst/>
          </a:prstGeom>
        </p:spPr>
      </p:pic>
      <p:pic>
        <p:nvPicPr>
          <p:cNvPr id="5" name="Picture 4">
            <a:extLst>
              <a:ext uri="{FF2B5EF4-FFF2-40B4-BE49-F238E27FC236}">
                <a16:creationId xmlns:a16="http://schemas.microsoft.com/office/drawing/2014/main" id="{2A6051F2-9336-2C2F-5798-73ECD672451E}"/>
              </a:ext>
            </a:extLst>
          </p:cNvPr>
          <p:cNvPicPr>
            <a:picLocks noChangeAspect="1"/>
          </p:cNvPicPr>
          <p:nvPr/>
        </p:nvPicPr>
        <p:blipFill>
          <a:blip r:embed="rId3"/>
          <a:stretch>
            <a:fillRect/>
          </a:stretch>
        </p:blipFill>
        <p:spPr>
          <a:xfrm>
            <a:off x="7013864" y="981941"/>
            <a:ext cx="639453" cy="446809"/>
          </a:xfrm>
          <a:prstGeom prst="rect">
            <a:avLst/>
          </a:prstGeom>
        </p:spPr>
      </p:pic>
    </p:spTree>
    <p:extLst>
      <p:ext uri="{BB962C8B-B14F-4D97-AF65-F5344CB8AC3E}">
        <p14:creationId xmlns:p14="http://schemas.microsoft.com/office/powerpoint/2010/main" val="404129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Tank problems</a:t>
            </a:r>
          </a:p>
        </p:txBody>
      </p:sp>
      <p:sp>
        <p:nvSpPr>
          <p:cNvPr id="3" name="Content Placeholder 2"/>
          <p:cNvSpPr>
            <a:spLocks noGrp="1"/>
          </p:cNvSpPr>
          <p:nvPr>
            <p:ph idx="1"/>
          </p:nvPr>
        </p:nvSpPr>
        <p:spPr/>
        <p:txBody>
          <a:bodyPr>
            <a:normAutofit lnSpcReduction="10000"/>
          </a:bodyPr>
          <a:lstStyle/>
          <a:p>
            <a:pPr>
              <a:lnSpc>
                <a:spcPct val="107000"/>
              </a:lnSpc>
              <a:spcAft>
                <a:spcPts val="800"/>
              </a:spcAft>
            </a:pPr>
            <a:endParaRPr lang="en-GB" sz="2000" b="1"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000" b="1"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Bacteria &amp; fungus build up </a:t>
            </a: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t>
            </a: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blocked filters</a:t>
            </a:r>
          </a:p>
          <a:p>
            <a:pPr>
              <a:lnSpc>
                <a:spcPct val="107000"/>
              </a:lnSpc>
              <a:spcAft>
                <a:spcPts val="800"/>
              </a:spcAft>
            </a:pPr>
            <a:r>
              <a:rPr lang="en-GB" sz="2000" b="1" kern="0" dirty="0">
                <a:solidFill>
                  <a:srgbClr val="2E2E2E"/>
                </a:solidFill>
                <a:latin typeface="Arial" panose="020B0604020202020204" pitchFamily="34" charset="0"/>
                <a:ea typeface="Times New Roman" panose="02020603050405020304" pitchFamily="18" charset="0"/>
                <a:cs typeface="Arial" panose="020B0604020202020204" pitchFamily="34" charset="0"/>
              </a:rPr>
              <a:t>Microbes </a:t>
            </a:r>
            <a:r>
              <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 </a:t>
            </a:r>
          </a:p>
          <a:p>
            <a:pPr marL="0" indent="0">
              <a:lnSpc>
                <a:spcPct val="107000"/>
              </a:lnSpc>
              <a:spcAft>
                <a:spcPts val="800"/>
              </a:spcAft>
              <a:buNone/>
            </a:pPr>
            <a:r>
              <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create growth network &amp; excrete acid causing corrosion</a:t>
            </a:r>
          </a:p>
          <a:p>
            <a:pPr>
              <a:lnSpc>
                <a:spcPct val="107000"/>
              </a:lnSpc>
              <a:spcAft>
                <a:spcPts val="800"/>
              </a:spcAft>
            </a:pPr>
            <a:r>
              <a:rPr lang="en-GB" sz="2000" b="1"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Corrosion </a:t>
            </a: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a:t>
            </a: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WILL occur if bacteria </a:t>
            </a:r>
            <a:r>
              <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&amp; </a:t>
            </a: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microbes are not treated</a:t>
            </a:r>
          </a:p>
          <a:p>
            <a:pPr>
              <a:lnSpc>
                <a:spcPct val="107000"/>
              </a:lnSpc>
              <a:spcAft>
                <a:spcPts val="800"/>
              </a:spcAft>
            </a:pPr>
            <a:r>
              <a:rPr lang="en-GB" sz="2000" b="1" kern="0" dirty="0">
                <a:solidFill>
                  <a:srgbClr val="2E2E2E"/>
                </a:solidFill>
                <a:latin typeface="Arial" panose="020B0604020202020204" pitchFamily="34" charset="0"/>
                <a:ea typeface="Times New Roman" panose="02020603050405020304" pitchFamily="18" charset="0"/>
                <a:cs typeface="Arial" panose="020B0604020202020204" pitchFamily="34" charset="0"/>
              </a:rPr>
              <a:t>Water</a:t>
            </a:r>
            <a:r>
              <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 – </a:t>
            </a:r>
          </a:p>
          <a:p>
            <a:pPr marL="0" indent="0">
              <a:lnSpc>
                <a:spcPct val="107000"/>
              </a:lnSpc>
              <a:spcAft>
                <a:spcPts val="800"/>
              </a:spcAft>
              <a:buNone/>
            </a:pPr>
            <a:r>
              <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creates corrosion &amp; interferes with injection &amp; combustion process</a:t>
            </a: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15090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Microbial induced corrosion </a:t>
            </a:r>
          </a:p>
        </p:txBody>
      </p:sp>
      <p:sp>
        <p:nvSpPr>
          <p:cNvPr id="3" name="Content Placeholder 2"/>
          <p:cNvSpPr>
            <a:spLocks noGrp="1"/>
          </p:cNvSpPr>
          <p:nvPr>
            <p:ph idx="1"/>
          </p:nvPr>
        </p:nvSpPr>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000" kern="0">
                <a:solidFill>
                  <a:srgbClr val="2E2E2E"/>
                </a:solidFill>
                <a:effectLst/>
                <a:latin typeface="Arial" panose="020B0604020202020204" pitchFamily="34" charset="0"/>
                <a:ea typeface="Times New Roman" panose="02020603050405020304" pitchFamily="18" charset="0"/>
                <a:cs typeface="Arial" panose="020B0604020202020204" pitchFamily="34" charset="0"/>
              </a:rPr>
              <a:t>.</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2050" name="Picture 2" descr="Frontiers | Microbially induced corrosion of carbon steel in deep  groundwater environment">
            <a:extLst>
              <a:ext uri="{FF2B5EF4-FFF2-40B4-BE49-F238E27FC236}">
                <a16:creationId xmlns:a16="http://schemas.microsoft.com/office/drawing/2014/main" id="{3020506F-0599-3756-F342-E192223FBA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555" y="2360064"/>
            <a:ext cx="4123035" cy="44284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rrosion of carbon steel induced by a microbial-enhanced oil recovery  bacterium Pseudomonas sp. SWP-4 - RSC Advances (RSC Publishing)  DOI:10.1039/C6RA25154D">
            <a:extLst>
              <a:ext uri="{FF2B5EF4-FFF2-40B4-BE49-F238E27FC236}">
                <a16:creationId xmlns:a16="http://schemas.microsoft.com/office/drawing/2014/main" id="{A45A87BD-82E3-476C-261B-62F5BE705D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706" y="2360065"/>
            <a:ext cx="4123034" cy="442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076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Diesel bug (Microbes)</a:t>
            </a:r>
          </a:p>
        </p:txBody>
      </p:sp>
      <p:sp>
        <p:nvSpPr>
          <p:cNvPr id="3" name="Content Placeholder 2"/>
          <p:cNvSpPr>
            <a:spLocks noGrp="1"/>
          </p:cNvSpPr>
          <p:nvPr>
            <p:ph idx="1"/>
          </p:nvPr>
        </p:nvSpPr>
        <p:spPr>
          <a:xfrm>
            <a:off x="-2691527" y="2054655"/>
            <a:ext cx="14292018" cy="8588042"/>
          </a:xfrm>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3074" name="Picture 2" descr="Diesel Bug - Tankbusters">
            <a:extLst>
              <a:ext uri="{FF2B5EF4-FFF2-40B4-BE49-F238E27FC236}">
                <a16:creationId xmlns:a16="http://schemas.microsoft.com/office/drawing/2014/main" id="{C934C76A-C505-8CA0-5EE8-BBFB27E50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65" y="2207360"/>
            <a:ext cx="3533470" cy="44856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39819D5-8AFE-2820-12B7-7239D64EA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295" y="2207360"/>
            <a:ext cx="4275740" cy="442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706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Filters issues</a:t>
            </a:r>
          </a:p>
        </p:txBody>
      </p:sp>
      <p:sp>
        <p:nvSpPr>
          <p:cNvPr id="3" name="Content Placeholder 2"/>
          <p:cNvSpPr>
            <a:spLocks noGrp="1"/>
          </p:cNvSpPr>
          <p:nvPr>
            <p:ph idx="1"/>
          </p:nvPr>
        </p:nvSpPr>
        <p:spPr/>
        <p:txBody>
          <a:bodyPr>
            <a:normAutofit fontScale="92500" lnSpcReduction="20000"/>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000" b="1" kern="0" dirty="0" err="1">
                <a:solidFill>
                  <a:srgbClr val="2E2E2E"/>
                </a:solidFill>
                <a:effectLst/>
                <a:latin typeface="Arial" panose="020B0604020202020204" pitchFamily="34" charset="0"/>
                <a:ea typeface="Times New Roman" panose="02020603050405020304" pitchFamily="18" charset="0"/>
                <a:cs typeface="Arial" panose="020B0604020202020204" pitchFamily="34" charset="0"/>
              </a:rPr>
              <a:t>Ashphaltenes</a:t>
            </a:r>
            <a:r>
              <a:rPr lang="en-GB" sz="2000" b="1"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&amp; Monoglycerides </a:t>
            </a:r>
          </a:p>
          <a:p>
            <a:pPr marL="0" indent="0">
              <a:lnSpc>
                <a:spcPct val="107000"/>
              </a:lnSpc>
              <a:spcAft>
                <a:spcPts val="800"/>
              </a:spcAft>
              <a:buNone/>
            </a:pPr>
            <a:r>
              <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Black fine particles that </a:t>
            </a: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clog filters &amp; get </a:t>
            </a:r>
            <a:r>
              <a:rPr lang="en-GB" sz="2000" kern="0">
                <a:solidFill>
                  <a:srgbClr val="2E2E2E"/>
                </a:solidFill>
                <a:effectLst/>
                <a:latin typeface="Arial" panose="020B0604020202020204" pitchFamily="34" charset="0"/>
                <a:ea typeface="Times New Roman" panose="02020603050405020304" pitchFamily="18" charset="0"/>
                <a:cs typeface="Arial" panose="020B0604020202020204" pitchFamily="34" charset="0"/>
              </a:rPr>
              <a:t>into injectors </a:t>
            </a: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000" b="1" kern="0" dirty="0">
                <a:solidFill>
                  <a:srgbClr val="2E2E2E"/>
                </a:solidFill>
                <a:latin typeface="Arial" panose="020B0604020202020204" pitchFamily="34" charset="0"/>
                <a:ea typeface="Times New Roman" panose="02020603050405020304" pitchFamily="18" charset="0"/>
                <a:cs typeface="Arial" panose="020B0604020202020204" pitchFamily="34" charset="0"/>
              </a:rPr>
              <a:t>Wax build up </a:t>
            </a:r>
          </a:p>
          <a:p>
            <a:pPr marL="0" indent="0">
              <a:lnSpc>
                <a:spcPct val="107000"/>
              </a:lnSpc>
              <a:spcAft>
                <a:spcPts val="800"/>
              </a:spcAft>
              <a:buNone/>
            </a:pPr>
            <a:r>
              <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Due to low temperatures paraffin that is present in the fuel precipitates from the fuel and converts into a crystalline wax mass causing filter blockages</a:t>
            </a:r>
          </a:p>
          <a:p>
            <a:pPr>
              <a:lnSpc>
                <a:spcPct val="107000"/>
              </a:lnSpc>
              <a:spcAft>
                <a:spcPts val="800"/>
              </a:spcAft>
            </a:pPr>
            <a:r>
              <a:rPr lang="en-GB" sz="2000" b="1"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Bacteria &amp; fungus </a:t>
            </a: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made up of mi</a:t>
            </a:r>
            <a:r>
              <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crobial growth (sludge) that multiplies 2 x every 18 hours excreting waste before dying &amp; repeats the process building up (Diesel Bug)</a:t>
            </a: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3154286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Microbial infestation</a:t>
            </a:r>
          </a:p>
        </p:txBody>
      </p:sp>
      <p:sp>
        <p:nvSpPr>
          <p:cNvPr id="3" name="Content Placeholder 2"/>
          <p:cNvSpPr>
            <a:spLocks noGrp="1"/>
          </p:cNvSpPr>
          <p:nvPr>
            <p:ph idx="1"/>
          </p:nvPr>
        </p:nvSpPr>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4098" name="Picture 2" descr="What Is Microbial Contamination? Fuel Test Australia |  lacienciadelcafe.com.ar">
            <a:extLst>
              <a:ext uri="{FF2B5EF4-FFF2-40B4-BE49-F238E27FC236}">
                <a16:creationId xmlns:a16="http://schemas.microsoft.com/office/drawing/2014/main" id="{DB27ED59-5FA9-1077-F23F-0B08C37E0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17" y="2512770"/>
            <a:ext cx="4123034" cy="37830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esel fuel bug,Up To OFF 70%">
            <a:extLst>
              <a:ext uri="{FF2B5EF4-FFF2-40B4-BE49-F238E27FC236}">
                <a16:creationId xmlns:a16="http://schemas.microsoft.com/office/drawing/2014/main" id="{FF9A9193-42FE-33DA-2989-69496A702C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590" y="2512770"/>
            <a:ext cx="4877409" cy="381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96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Fuel pump failures</a:t>
            </a:r>
          </a:p>
        </p:txBody>
      </p:sp>
      <p:sp>
        <p:nvSpPr>
          <p:cNvPr id="3" name="Content Placeholder 2"/>
          <p:cNvSpPr>
            <a:spLocks noGrp="1"/>
          </p:cNvSpPr>
          <p:nvPr>
            <p:ph idx="1"/>
          </p:nvPr>
        </p:nvSpPr>
        <p:spPr>
          <a:xfrm>
            <a:off x="448965" y="2054655"/>
            <a:ext cx="8246070" cy="4803345"/>
          </a:xfrm>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000" b="1"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Carbon deposit build up </a:t>
            </a:r>
          </a:p>
          <a:p>
            <a:pPr marL="0" indent="0">
              <a:lnSpc>
                <a:spcPct val="107000"/>
              </a:lnSpc>
              <a:spcAft>
                <a:spcPts val="800"/>
              </a:spcAft>
              <a:buNone/>
            </a:pPr>
            <a:r>
              <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Causing pressure drop due to restriction of flow originating from contamination in the tanks.</a:t>
            </a: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2000" b="1" kern="0" dirty="0">
                <a:solidFill>
                  <a:srgbClr val="2E2E2E"/>
                </a:solidFill>
                <a:latin typeface="Arial" panose="020B0604020202020204" pitchFamily="34" charset="0"/>
                <a:ea typeface="Times New Roman" panose="02020603050405020304" pitchFamily="18" charset="0"/>
                <a:cs typeface="Arial" panose="020B0604020202020204" pitchFamily="34" charset="0"/>
              </a:rPr>
              <a:t>Wear </a:t>
            </a:r>
          </a:p>
          <a:p>
            <a:pPr marL="0" indent="0">
              <a:lnSpc>
                <a:spcPct val="107000"/>
              </a:lnSpc>
              <a:spcAft>
                <a:spcPts val="800"/>
              </a:spcAft>
              <a:buNone/>
            </a:pPr>
            <a:r>
              <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Excessive wear due to lack of lubricity of the diesel originating at  sulphur extraction process in the refinery, bad fuel , dirt &amp; moisture.</a:t>
            </a:r>
          </a:p>
          <a:p>
            <a:pPr>
              <a:lnSpc>
                <a:spcPct val="107000"/>
              </a:lnSpc>
              <a:spcAft>
                <a:spcPts val="800"/>
              </a:spcAft>
            </a:pPr>
            <a:r>
              <a:rPr lang="en-GB" sz="2000" b="1"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Insufficient filtration</a:t>
            </a: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Allowing particles of carbon and dirt to infiltrate the fuel system causing blockages and wear.</a:t>
            </a: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3711120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a:t>
            </a:r>
            <a:r>
              <a:rPr lang="en-US" sz="4400" dirty="0"/>
              <a:t>Fuel pump failures </a:t>
            </a:r>
          </a:p>
        </p:txBody>
      </p:sp>
      <p:sp>
        <p:nvSpPr>
          <p:cNvPr id="3" name="Content Placeholder 2"/>
          <p:cNvSpPr>
            <a:spLocks noGrp="1"/>
          </p:cNvSpPr>
          <p:nvPr>
            <p:ph idx="1"/>
          </p:nvPr>
        </p:nvSpPr>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5122" name="Picture 2" descr="LX4 Lubricity Extreme CP4 Fuel System Saver | Hot Shot's Secret">
            <a:extLst>
              <a:ext uri="{FF2B5EF4-FFF2-40B4-BE49-F238E27FC236}">
                <a16:creationId xmlns:a16="http://schemas.microsoft.com/office/drawing/2014/main" id="{F0315E76-6F3E-BAD2-B173-140D1413B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59" y="2360065"/>
            <a:ext cx="8704185" cy="442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955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Fuel injector problems</a:t>
            </a:r>
          </a:p>
        </p:txBody>
      </p:sp>
      <p:sp>
        <p:nvSpPr>
          <p:cNvPr id="3" name="Content Placeholder 2"/>
          <p:cNvSpPr>
            <a:spLocks noGrp="1"/>
          </p:cNvSpPr>
          <p:nvPr>
            <p:ph idx="1"/>
          </p:nvPr>
        </p:nvSpPr>
        <p:spPr>
          <a:xfrm>
            <a:off x="448965" y="2054655"/>
            <a:ext cx="8246070" cy="4581150"/>
          </a:xfrm>
        </p:spPr>
        <p:txBody>
          <a:bodyPr>
            <a:normAutofit fontScale="55000" lnSpcReduction="20000"/>
          </a:bodyPr>
          <a:lstStyle/>
          <a:p>
            <a:endParaRPr lang="en-US" dirty="0"/>
          </a:p>
          <a:p>
            <a:r>
              <a:rPr lang="en-US" sz="3200" b="1" dirty="0"/>
              <a:t>IDID ( internal diesel Injector Deposits)</a:t>
            </a:r>
          </a:p>
          <a:p>
            <a:pPr marL="0" indent="0">
              <a:buNone/>
            </a:pPr>
            <a:r>
              <a:rPr lang="en-US" sz="3200" dirty="0"/>
              <a:t>Due to fine tolerances in the manufacture of high pressure (up to 30,000 PSI) in common rail systems injectors microscopic carbon deposits cause injector malfunctions or needle sticking. A specific deposit control formulation is required to keep this problem at bay.</a:t>
            </a:r>
          </a:p>
          <a:p>
            <a:pPr marL="0" indent="0">
              <a:buNone/>
            </a:pPr>
            <a:endParaRPr lang="en-US" sz="3200" dirty="0"/>
          </a:p>
          <a:p>
            <a:r>
              <a:rPr lang="en-US" sz="3200" b="1" dirty="0"/>
              <a:t>Lack of lubricity </a:t>
            </a:r>
          </a:p>
          <a:p>
            <a:pPr marL="0" indent="0">
              <a:buNone/>
            </a:pPr>
            <a:r>
              <a:rPr lang="en-US" sz="3200" dirty="0"/>
              <a:t>in the diesel fuel causes excessive wear on all the injector moving parts eventually causing injector replacements earlier than anticipated.</a:t>
            </a:r>
          </a:p>
          <a:p>
            <a:endParaRPr lang="en-US" sz="3200" dirty="0"/>
          </a:p>
          <a:p>
            <a:r>
              <a:rPr lang="en-US" sz="3200" b="1" dirty="0"/>
              <a:t>Carbon buildup </a:t>
            </a:r>
          </a:p>
          <a:p>
            <a:pPr marL="0" indent="0">
              <a:buNone/>
            </a:pPr>
            <a:r>
              <a:rPr lang="en-US" sz="3200" dirty="0"/>
              <a:t>on the nozzle tips creating poor droplet atomization hence poor combustion &amp; unburnt fuel </a:t>
            </a:r>
          </a:p>
          <a:p>
            <a:endParaRPr lang="en-US" sz="3200" dirty="0"/>
          </a:p>
          <a:p>
            <a:r>
              <a:rPr lang="en-US" sz="3200" b="1" dirty="0"/>
              <a:t>Costs factors </a:t>
            </a:r>
            <a:r>
              <a:rPr lang="en-US" sz="3200" dirty="0"/>
              <a:t> </a:t>
            </a:r>
          </a:p>
          <a:p>
            <a:pPr marL="0" indent="0">
              <a:buNone/>
            </a:pPr>
            <a:r>
              <a:rPr lang="en-US" sz="3200" dirty="0"/>
              <a:t>Downtime &amp; </a:t>
            </a:r>
            <a:r>
              <a:rPr lang="en-US" sz="3200" dirty="0" err="1"/>
              <a:t>labour</a:t>
            </a:r>
            <a:r>
              <a:rPr lang="en-US" sz="3200" dirty="0"/>
              <a:t> costs, loss of production , recalibration &amp; replacement costs</a:t>
            </a:r>
          </a:p>
          <a:p>
            <a:pPr marL="0" indent="0">
              <a:buNone/>
            </a:pPr>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4293131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p>
        </p:txBody>
      </p:sp>
      <p:sp>
        <p:nvSpPr>
          <p:cNvPr id="3" name="Content Placeholder 2"/>
          <p:cNvSpPr>
            <a:spLocks noGrp="1"/>
          </p:cNvSpPr>
          <p:nvPr>
            <p:ph idx="1"/>
          </p:nvPr>
        </p:nvSpPr>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10" name="Picture 9" descr="Diagram of a mechanical scheme&#10;&#10;Description automatically generated">
            <a:extLst>
              <a:ext uri="{FF2B5EF4-FFF2-40B4-BE49-F238E27FC236}">
                <a16:creationId xmlns:a16="http://schemas.microsoft.com/office/drawing/2014/main" id="{8F2C4B7B-4AD9-83AB-320C-F4ACD1F5D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0360" y="1557205"/>
            <a:ext cx="4594860" cy="5261460"/>
          </a:xfrm>
          <a:prstGeom prst="rect">
            <a:avLst/>
          </a:prstGeom>
        </p:spPr>
      </p:pic>
    </p:spTree>
    <p:extLst>
      <p:ext uri="{BB962C8B-B14F-4D97-AF65-F5344CB8AC3E}">
        <p14:creationId xmlns:p14="http://schemas.microsoft.com/office/powerpoint/2010/main" val="1285011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1291130"/>
            <a:ext cx="10689350" cy="5566870"/>
          </a:xfrm>
        </p:spPr>
        <p:txBody>
          <a:bodyPr>
            <a:normAutofit/>
          </a:bodyPr>
          <a:lstStyle/>
          <a:p>
            <a:r>
              <a:rPr lang="en-US" dirty="0"/>
              <a:t> </a:t>
            </a:r>
          </a:p>
        </p:txBody>
      </p:sp>
      <p:sp>
        <p:nvSpPr>
          <p:cNvPr id="3" name="Content Placeholder 2"/>
          <p:cNvSpPr>
            <a:spLocks noGrp="1"/>
          </p:cNvSpPr>
          <p:nvPr>
            <p:ph idx="1"/>
          </p:nvPr>
        </p:nvSpPr>
        <p:spPr>
          <a:xfrm>
            <a:off x="448965" y="1443835"/>
            <a:ext cx="8246070" cy="4733855"/>
          </a:xfrm>
        </p:spPr>
        <p:txBody>
          <a:bodyPr/>
          <a:lstStyle/>
          <a:p>
            <a:pPr marL="0" indent="0" algn="ctr">
              <a:lnSpc>
                <a:spcPct val="107000"/>
              </a:lnSpc>
              <a:spcAft>
                <a:spcPts val="800"/>
              </a:spcAft>
              <a:buNone/>
            </a:pPr>
            <a:r>
              <a:rPr lang="en-GB" sz="32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Before   &amp;   After                     </a:t>
            </a:r>
            <a:r>
              <a:rPr lang="en-GB" sz="32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                 </a:t>
            </a:r>
            <a:r>
              <a:rPr lang="en-GB" sz="32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using Diesel </a:t>
            </a:r>
            <a:r>
              <a:rPr lang="en-GB" sz="3200" kern="0" dirty="0" err="1">
                <a:solidFill>
                  <a:srgbClr val="2E2E2E"/>
                </a:solidFill>
                <a:effectLst/>
                <a:latin typeface="Arial" panose="020B0604020202020204" pitchFamily="34" charset="0"/>
                <a:ea typeface="Times New Roman" panose="02020603050405020304" pitchFamily="18" charset="0"/>
                <a:cs typeface="Arial" panose="020B0604020202020204" pitchFamily="34" charset="0"/>
              </a:rPr>
              <a:t>Kleen</a:t>
            </a:r>
            <a:r>
              <a:rPr lang="en-GB" sz="32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a:t>
            </a:r>
          </a:p>
          <a:p>
            <a:pPr>
              <a:lnSpc>
                <a:spcPct val="107000"/>
              </a:lnSpc>
              <a:spcAft>
                <a:spcPts val="800"/>
              </a:spcAft>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7" name="Picture 6">
            <a:extLst>
              <a:ext uri="{FF2B5EF4-FFF2-40B4-BE49-F238E27FC236}">
                <a16:creationId xmlns:a16="http://schemas.microsoft.com/office/drawing/2014/main" id="{0B8E23B3-C5B9-824F-71D3-F1588E30F178}"/>
              </a:ext>
            </a:extLst>
          </p:cNvPr>
          <p:cNvPicPr>
            <a:picLocks noChangeAspect="1"/>
          </p:cNvPicPr>
          <p:nvPr/>
        </p:nvPicPr>
        <p:blipFill>
          <a:blip r:embed="rId4"/>
          <a:stretch>
            <a:fillRect/>
          </a:stretch>
        </p:blipFill>
        <p:spPr>
          <a:xfrm>
            <a:off x="296260" y="2818180"/>
            <a:ext cx="4275740" cy="4039820"/>
          </a:xfrm>
          <a:prstGeom prst="rect">
            <a:avLst/>
          </a:prstGeom>
        </p:spPr>
      </p:pic>
      <p:pic>
        <p:nvPicPr>
          <p:cNvPr id="9" name="Picture 8">
            <a:extLst>
              <a:ext uri="{FF2B5EF4-FFF2-40B4-BE49-F238E27FC236}">
                <a16:creationId xmlns:a16="http://schemas.microsoft.com/office/drawing/2014/main" id="{20D82D13-14AD-1048-DC4B-C72F2A541D13}"/>
              </a:ext>
            </a:extLst>
          </p:cNvPr>
          <p:cNvPicPr>
            <a:picLocks noChangeAspect="1"/>
          </p:cNvPicPr>
          <p:nvPr/>
        </p:nvPicPr>
        <p:blipFill>
          <a:blip r:embed="rId5"/>
          <a:stretch>
            <a:fillRect/>
          </a:stretch>
        </p:blipFill>
        <p:spPr>
          <a:xfrm>
            <a:off x="4724704" y="2818180"/>
            <a:ext cx="4419295" cy="4039820"/>
          </a:xfrm>
          <a:prstGeom prst="rect">
            <a:avLst/>
          </a:prstGeom>
        </p:spPr>
      </p:pic>
    </p:spTree>
    <p:extLst>
      <p:ext uri="{BB962C8B-B14F-4D97-AF65-F5344CB8AC3E}">
        <p14:creationId xmlns:p14="http://schemas.microsoft.com/office/powerpoint/2010/main" val="3771209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            </a:t>
            </a:r>
            <a:r>
              <a:rPr lang="en-US" sz="4900" dirty="0"/>
              <a:t>Power </a:t>
            </a:r>
            <a:r>
              <a:rPr lang="en-US" sz="4900" dirty="0">
                <a:solidFill>
                  <a:schemeClr val="tx1"/>
                </a:solidFill>
              </a:rPr>
              <a:t>Service</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power Service</a:t>
            </a:r>
          </a:p>
        </p:txBody>
      </p:sp>
      <p:sp>
        <p:nvSpPr>
          <p:cNvPr id="3" name="Content Placeholder 2"/>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390262" y="1443835"/>
            <a:ext cx="1707677"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2739540" y="1443834"/>
            <a:ext cx="1068935" cy="763525"/>
          </a:xfrm>
          <a:prstGeom prst="rect">
            <a:avLst/>
          </a:prstGeom>
        </p:spPr>
      </p:pic>
      <p:pic>
        <p:nvPicPr>
          <p:cNvPr id="9" name="Picture 8">
            <a:extLst>
              <a:ext uri="{FF2B5EF4-FFF2-40B4-BE49-F238E27FC236}">
                <a16:creationId xmlns:a16="http://schemas.microsoft.com/office/drawing/2014/main" id="{8A52C6EB-588A-9ABA-B807-6B34C51AABB8}"/>
              </a:ext>
            </a:extLst>
          </p:cNvPr>
          <p:cNvPicPr>
            <a:picLocks noChangeAspect="1"/>
          </p:cNvPicPr>
          <p:nvPr/>
        </p:nvPicPr>
        <p:blipFill>
          <a:blip r:embed="rId4"/>
          <a:stretch>
            <a:fillRect/>
          </a:stretch>
        </p:blipFill>
        <p:spPr>
          <a:xfrm>
            <a:off x="1" y="0"/>
            <a:ext cx="9144000" cy="6858000"/>
          </a:xfrm>
          <a:prstGeom prst="rect">
            <a:avLst/>
          </a:prstGeom>
        </p:spPr>
      </p:pic>
    </p:spTree>
    <p:extLst>
      <p:ext uri="{BB962C8B-B14F-4D97-AF65-F5344CB8AC3E}">
        <p14:creationId xmlns:p14="http://schemas.microsoft.com/office/powerpoint/2010/main" val="2506484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p>
        </p:txBody>
      </p:sp>
      <p:sp>
        <p:nvSpPr>
          <p:cNvPr id="3" name="Content Placeholder 2"/>
          <p:cNvSpPr>
            <a:spLocks noGrp="1"/>
          </p:cNvSpPr>
          <p:nvPr>
            <p:ph idx="1"/>
          </p:nvPr>
        </p:nvSpPr>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7" name="Picture 6" descr="Close-up of different types of metal parts&#10;&#10;Description automatically generated">
            <a:extLst>
              <a:ext uri="{FF2B5EF4-FFF2-40B4-BE49-F238E27FC236}">
                <a16:creationId xmlns:a16="http://schemas.microsoft.com/office/drawing/2014/main" id="{71B6B245-46CC-FB49-6F30-0077DD0DE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56" y="2207360"/>
            <a:ext cx="4581150" cy="4650640"/>
          </a:xfrm>
          <a:prstGeom prst="rect">
            <a:avLst/>
          </a:prstGeom>
        </p:spPr>
      </p:pic>
      <p:pic>
        <p:nvPicPr>
          <p:cNvPr id="9" name="Picture 8">
            <a:extLst>
              <a:ext uri="{FF2B5EF4-FFF2-40B4-BE49-F238E27FC236}">
                <a16:creationId xmlns:a16="http://schemas.microsoft.com/office/drawing/2014/main" id="{B5C927E8-F8D3-559D-7BAA-BF4A93187A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7410" y="3276295"/>
            <a:ext cx="3970329" cy="2137870"/>
          </a:xfrm>
          <a:prstGeom prst="rect">
            <a:avLst/>
          </a:prstGeom>
        </p:spPr>
      </p:pic>
    </p:spTree>
    <p:extLst>
      <p:ext uri="{BB962C8B-B14F-4D97-AF65-F5344CB8AC3E}">
        <p14:creationId xmlns:p14="http://schemas.microsoft.com/office/powerpoint/2010/main" val="4109315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Combustion chamber</a:t>
            </a:r>
            <a:br>
              <a:rPr lang="en-US" dirty="0"/>
            </a:br>
            <a:r>
              <a:rPr lang="en-US" dirty="0"/>
              <a:t>           problems</a:t>
            </a:r>
          </a:p>
        </p:txBody>
      </p:sp>
      <p:sp>
        <p:nvSpPr>
          <p:cNvPr id="3" name="Content Placeholder 2"/>
          <p:cNvSpPr>
            <a:spLocks noGrp="1"/>
          </p:cNvSpPr>
          <p:nvPr>
            <p:ph idx="1"/>
          </p:nvPr>
        </p:nvSpPr>
        <p:spPr>
          <a:xfrm>
            <a:off x="448965" y="2360065"/>
            <a:ext cx="8246070" cy="5344675"/>
          </a:xfrm>
        </p:spPr>
        <p:txBody>
          <a:bodyPr>
            <a:normAutofit/>
          </a:bodyPr>
          <a:lstStyle/>
          <a:p>
            <a:r>
              <a:rPr lang="en-US" sz="2000" dirty="0"/>
              <a:t>Airflow restrictions due to carbon buildup </a:t>
            </a:r>
            <a:r>
              <a:rPr lang="en-US" sz="2000" dirty="0">
                <a:solidFill>
                  <a:srgbClr val="040C28"/>
                </a:solidFill>
                <a:latin typeface="Google Sans"/>
              </a:rPr>
              <a:t>cause turbulence</a:t>
            </a:r>
            <a:r>
              <a:rPr lang="en-US" sz="2000" dirty="0">
                <a:solidFill>
                  <a:srgbClr val="202124"/>
                </a:solidFill>
                <a:latin typeface="Google Sans"/>
              </a:rPr>
              <a:t>. That turbulence causes the air and fuel to mix unevenly. Which means areas of rich and lean mixtures creating hotspots in the combustion chamber which can result in pre ignition.</a:t>
            </a:r>
          </a:p>
          <a:p>
            <a:endParaRPr lang="en-US" sz="2000" dirty="0"/>
          </a:p>
          <a:p>
            <a:r>
              <a:rPr lang="en-US" sz="2000" dirty="0"/>
              <a:t>Inefficient combustion &amp; loss of power due to unburnt fuel droplets causing increased carbon buildup &amp; increased emissions</a:t>
            </a:r>
          </a:p>
          <a:p>
            <a:endParaRPr lang="en-US" sz="2000" dirty="0"/>
          </a:p>
          <a:p>
            <a:r>
              <a:rPr lang="en-US" sz="2000" b="0" i="0" dirty="0">
                <a:solidFill>
                  <a:srgbClr val="202124"/>
                </a:solidFill>
                <a:effectLst/>
                <a:latin typeface="Google Sans"/>
              </a:rPr>
              <a:t> </a:t>
            </a:r>
            <a:r>
              <a:rPr lang="en-US" sz="2000" dirty="0"/>
              <a:t>Injector atomization restrictions due to carbon buildup on injector nozzles</a:t>
            </a:r>
          </a:p>
          <a:p>
            <a:pPr marL="0" indent="0">
              <a:buNone/>
            </a:pPr>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3184606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Combustion chamber</a:t>
            </a: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1026" name="Picture 2" descr="Piston engine cross section hi-res stock photography and images - Alamy">
            <a:extLst>
              <a:ext uri="{FF2B5EF4-FFF2-40B4-BE49-F238E27FC236}">
                <a16:creationId xmlns:a16="http://schemas.microsoft.com/office/drawing/2014/main" id="{4E6CB7F5-9C69-4753-0A67-8410962DD306}"/>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754375" y="2239201"/>
            <a:ext cx="2901395" cy="46187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140 Piston carbon build up | Triumph Rat Motorcycle Forums">
            <a:extLst>
              <a:ext uri="{FF2B5EF4-FFF2-40B4-BE49-F238E27FC236}">
                <a16:creationId xmlns:a16="http://schemas.microsoft.com/office/drawing/2014/main" id="{D62D7068-6211-360F-231D-A059C88B7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474" y="2207360"/>
            <a:ext cx="5039266" cy="465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5974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p>
        </p:txBody>
      </p:sp>
      <p:sp>
        <p:nvSpPr>
          <p:cNvPr id="3" name="Content Placeholder 2"/>
          <p:cNvSpPr>
            <a:spLocks noGrp="1"/>
          </p:cNvSpPr>
          <p:nvPr>
            <p:ph idx="1"/>
          </p:nvPr>
        </p:nvSpPr>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7" name="Picture 6">
            <a:extLst>
              <a:ext uri="{FF2B5EF4-FFF2-40B4-BE49-F238E27FC236}">
                <a16:creationId xmlns:a16="http://schemas.microsoft.com/office/drawing/2014/main" id="{B08E8C3F-369C-A8F5-D83B-CDB98BE6959D}"/>
              </a:ext>
            </a:extLst>
          </p:cNvPr>
          <p:cNvPicPr>
            <a:picLocks noChangeAspect="1"/>
          </p:cNvPicPr>
          <p:nvPr/>
        </p:nvPicPr>
        <p:blipFill>
          <a:blip r:embed="rId4"/>
          <a:stretch>
            <a:fillRect/>
          </a:stretch>
        </p:blipFill>
        <p:spPr>
          <a:xfrm>
            <a:off x="448964" y="2207360"/>
            <a:ext cx="7787955" cy="4428445"/>
          </a:xfrm>
          <a:prstGeom prst="rect">
            <a:avLst/>
          </a:prstGeom>
        </p:spPr>
      </p:pic>
    </p:spTree>
    <p:extLst>
      <p:ext uri="{BB962C8B-B14F-4D97-AF65-F5344CB8AC3E}">
        <p14:creationId xmlns:p14="http://schemas.microsoft.com/office/powerpoint/2010/main" val="458606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Designing combustion </a:t>
            </a:r>
            <a:br>
              <a:rPr lang="en-US" dirty="0"/>
            </a:br>
            <a:r>
              <a:rPr lang="en-US" dirty="0"/>
              <a:t>  chamber for air flow</a:t>
            </a:r>
          </a:p>
        </p:txBody>
      </p:sp>
      <p:sp>
        <p:nvSpPr>
          <p:cNvPr id="3" name="Content Placeholder 2"/>
          <p:cNvSpPr>
            <a:spLocks noGrp="1"/>
          </p:cNvSpPr>
          <p:nvPr>
            <p:ph idx="1"/>
          </p:nvPr>
        </p:nvSpPr>
        <p:spPr/>
        <p:txBody>
          <a:bodyPr/>
          <a:lstStyle/>
          <a:p>
            <a:pPr>
              <a:lnSpc>
                <a:spcPct val="107000"/>
              </a:lnSpc>
              <a:spcAft>
                <a:spcPts val="800"/>
              </a:spcAft>
            </a:pPr>
            <a:endParaRPr lang="en-GB" sz="1400" dirty="0"/>
          </a:p>
          <a:p>
            <a:endParaRPr lang="en-GB" sz="1400" dirty="0"/>
          </a:p>
          <a:p>
            <a:pPr>
              <a:lnSpc>
                <a:spcPct val="107000"/>
              </a:lnSpc>
              <a:spcAft>
                <a:spcPts val="800"/>
              </a:spcAft>
            </a:pPr>
            <a:endParaRPr lang="en-GB" sz="1400" dirty="0"/>
          </a:p>
          <a:p>
            <a:pPr>
              <a:lnSpc>
                <a:spcPct val="107000"/>
              </a:lnSpc>
              <a:spcAft>
                <a:spcPts val="800"/>
              </a:spcAft>
            </a:pPr>
            <a:endParaRPr lang="en-GB" sz="1400" dirty="0"/>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4" name="Picture 3">
            <a:extLst>
              <a:ext uri="{FF2B5EF4-FFF2-40B4-BE49-F238E27FC236}">
                <a16:creationId xmlns:a16="http://schemas.microsoft.com/office/drawing/2014/main" id="{44469929-A150-E689-4874-FB20F062397A}"/>
              </a:ext>
            </a:extLst>
          </p:cNvPr>
          <p:cNvPicPr>
            <a:picLocks noChangeAspect="1"/>
          </p:cNvPicPr>
          <p:nvPr/>
        </p:nvPicPr>
        <p:blipFill>
          <a:blip r:embed="rId4"/>
          <a:stretch>
            <a:fillRect/>
          </a:stretch>
        </p:blipFill>
        <p:spPr>
          <a:xfrm>
            <a:off x="143555" y="2360064"/>
            <a:ext cx="8856890" cy="4428445"/>
          </a:xfrm>
          <a:prstGeom prst="rect">
            <a:avLst/>
          </a:prstGeom>
        </p:spPr>
      </p:pic>
    </p:spTree>
    <p:extLst>
      <p:ext uri="{BB962C8B-B14F-4D97-AF65-F5344CB8AC3E}">
        <p14:creationId xmlns:p14="http://schemas.microsoft.com/office/powerpoint/2010/main" val="2925543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Why airflow is important </a:t>
            </a:r>
            <a:br>
              <a:rPr lang="en-US" dirty="0"/>
            </a:br>
            <a:r>
              <a:rPr lang="en-US" dirty="0"/>
              <a:t>        to combustion</a:t>
            </a:r>
          </a:p>
        </p:txBody>
      </p:sp>
      <p:sp>
        <p:nvSpPr>
          <p:cNvPr id="3" name="Content Placeholder 2"/>
          <p:cNvSpPr>
            <a:spLocks noGrp="1"/>
          </p:cNvSpPr>
          <p:nvPr>
            <p:ph idx="1"/>
          </p:nvPr>
        </p:nvSpPr>
        <p:spPr>
          <a:xfrm>
            <a:off x="448965" y="2207360"/>
            <a:ext cx="8246070" cy="3970330"/>
          </a:xfrm>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7" name="Picture 6">
            <a:extLst>
              <a:ext uri="{FF2B5EF4-FFF2-40B4-BE49-F238E27FC236}">
                <a16:creationId xmlns:a16="http://schemas.microsoft.com/office/drawing/2014/main" id="{D2A89430-BFAE-3209-4B76-20712A0F9307}"/>
              </a:ext>
            </a:extLst>
          </p:cNvPr>
          <p:cNvPicPr>
            <a:picLocks noChangeAspect="1"/>
          </p:cNvPicPr>
          <p:nvPr/>
        </p:nvPicPr>
        <p:blipFill>
          <a:blip r:embed="rId4"/>
          <a:stretch>
            <a:fillRect/>
          </a:stretch>
        </p:blipFill>
        <p:spPr>
          <a:xfrm>
            <a:off x="448965" y="2512769"/>
            <a:ext cx="8398776" cy="4345229"/>
          </a:xfrm>
          <a:prstGeom prst="rect">
            <a:avLst/>
          </a:prstGeom>
        </p:spPr>
      </p:pic>
    </p:spTree>
    <p:extLst>
      <p:ext uri="{BB962C8B-B14F-4D97-AF65-F5344CB8AC3E}">
        <p14:creationId xmlns:p14="http://schemas.microsoft.com/office/powerpoint/2010/main" val="3625959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491" y="1291130"/>
            <a:ext cx="9773120" cy="610820"/>
          </a:xfrm>
        </p:spPr>
        <p:txBody>
          <a:bodyPr>
            <a:normAutofit fontScale="90000"/>
          </a:bodyPr>
          <a:lstStyle/>
          <a:p>
            <a:r>
              <a:rPr lang="en-US" dirty="0"/>
              <a:t> </a:t>
            </a:r>
            <a:br>
              <a:rPr lang="en-US" dirty="0"/>
            </a:br>
            <a:br>
              <a:rPr lang="en-US" dirty="0"/>
            </a:br>
            <a:br>
              <a:rPr lang="en-US" dirty="0"/>
            </a:br>
            <a:br>
              <a:rPr lang="en-US" dirty="0"/>
            </a:br>
            <a:r>
              <a:rPr lang="en-US" sz="4900" dirty="0"/>
              <a:t>Power Service Products for SA</a:t>
            </a:r>
          </a:p>
        </p:txBody>
      </p:sp>
      <p:sp>
        <p:nvSpPr>
          <p:cNvPr id="3" name="Content Placeholder 2"/>
          <p:cNvSpPr>
            <a:spLocks noGrp="1"/>
          </p:cNvSpPr>
          <p:nvPr>
            <p:ph idx="1"/>
          </p:nvPr>
        </p:nvSpPr>
        <p:spPr/>
        <p:txBody>
          <a:bodyPr>
            <a:normAutofit fontScale="92500" lnSpcReduction="10000"/>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endParaRPr lang="en-GB" sz="4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40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Diesel </a:t>
            </a:r>
            <a:r>
              <a:rPr lang="en-GB" sz="4000" kern="0" dirty="0" err="1">
                <a:solidFill>
                  <a:srgbClr val="2E2E2E"/>
                </a:solidFill>
                <a:latin typeface="Arial" panose="020B0604020202020204" pitchFamily="34" charset="0"/>
                <a:ea typeface="Times New Roman" panose="02020603050405020304" pitchFamily="18" charset="0"/>
                <a:cs typeface="Arial" panose="020B0604020202020204" pitchFamily="34" charset="0"/>
              </a:rPr>
              <a:t>Kleen</a:t>
            </a:r>
            <a:r>
              <a:rPr lang="en-GB" sz="40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 fuel additive + Cetane Boost</a:t>
            </a:r>
          </a:p>
          <a:p>
            <a:pPr>
              <a:lnSpc>
                <a:spcPct val="107000"/>
              </a:lnSpc>
              <a:spcAft>
                <a:spcPts val="800"/>
              </a:spcAft>
            </a:pPr>
            <a:r>
              <a:rPr lang="en-GB" sz="40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Fuel supplement + Cetane Boost</a:t>
            </a:r>
          </a:p>
          <a:p>
            <a:pPr>
              <a:lnSpc>
                <a:spcPct val="107000"/>
              </a:lnSpc>
              <a:spcAft>
                <a:spcPts val="800"/>
              </a:spcAft>
            </a:pPr>
            <a:r>
              <a:rPr lang="en-GB" sz="4000" kern="0" dirty="0">
                <a:solidFill>
                  <a:srgbClr val="2E2E2E"/>
                </a:solidFill>
                <a:latin typeface="Arial" panose="020B0604020202020204" pitchFamily="34" charset="0"/>
                <a:ea typeface="Times New Roman" panose="02020603050405020304" pitchFamily="18" charset="0"/>
                <a:cs typeface="Arial" panose="020B0604020202020204" pitchFamily="34" charset="0"/>
              </a:rPr>
              <a:t>Clear Diesel Tank Cleaner</a:t>
            </a: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1048536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a:t>
            </a:r>
            <a:endParaRPr lang="en-US" sz="4900" dirty="0"/>
          </a:p>
        </p:txBody>
      </p:sp>
      <p:sp>
        <p:nvSpPr>
          <p:cNvPr id="3" name="Content Placeholder 2"/>
          <p:cNvSpPr>
            <a:spLocks noGrp="1"/>
          </p:cNvSpPr>
          <p:nvPr>
            <p:ph idx="1"/>
          </p:nvPr>
        </p:nvSpPr>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4" name="Picture 3" descr="A group of diesel oil containers&#10;&#10;Description automatically generated">
            <a:extLst>
              <a:ext uri="{FF2B5EF4-FFF2-40B4-BE49-F238E27FC236}">
                <a16:creationId xmlns:a16="http://schemas.microsoft.com/office/drawing/2014/main" id="{285340DA-D125-B9EC-B6F1-209694BC5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0605" y="2680465"/>
            <a:ext cx="5955495" cy="4170867"/>
          </a:xfrm>
          <a:prstGeom prst="rect">
            <a:avLst/>
          </a:prstGeom>
        </p:spPr>
      </p:pic>
      <p:pic>
        <p:nvPicPr>
          <p:cNvPr id="8" name="Picture 7">
            <a:extLst>
              <a:ext uri="{FF2B5EF4-FFF2-40B4-BE49-F238E27FC236}">
                <a16:creationId xmlns:a16="http://schemas.microsoft.com/office/drawing/2014/main" id="{326F2CB1-F451-832A-FC99-16CE1B6B71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3885" y="1443835"/>
            <a:ext cx="1221640" cy="458115"/>
          </a:xfrm>
          <a:prstGeom prst="rect">
            <a:avLst/>
          </a:prstGeom>
        </p:spPr>
      </p:pic>
    </p:spTree>
    <p:extLst>
      <p:ext uri="{BB962C8B-B14F-4D97-AF65-F5344CB8AC3E}">
        <p14:creationId xmlns:p14="http://schemas.microsoft.com/office/powerpoint/2010/main" val="35189762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4487-E042-DADF-A5A3-5F562D4ADCE6}"/>
              </a:ext>
            </a:extLst>
          </p:cNvPr>
          <p:cNvSpPr>
            <a:spLocks noGrp="1"/>
          </p:cNvSpPr>
          <p:nvPr>
            <p:ph type="title"/>
          </p:nvPr>
        </p:nvSpPr>
        <p:spPr/>
        <p:txBody>
          <a:bodyPr>
            <a:normAutofit fontScale="90000"/>
          </a:bodyPr>
          <a:lstStyle/>
          <a:p>
            <a:r>
              <a:rPr lang="en-US" dirty="0"/>
              <a:t>          Dosing ratios   </a:t>
            </a:r>
            <a:endParaRPr lang="en-GB" dirty="0"/>
          </a:p>
        </p:txBody>
      </p:sp>
      <p:sp>
        <p:nvSpPr>
          <p:cNvPr id="3" name="Content Placeholder 2">
            <a:extLst>
              <a:ext uri="{FF2B5EF4-FFF2-40B4-BE49-F238E27FC236}">
                <a16:creationId xmlns:a16="http://schemas.microsoft.com/office/drawing/2014/main" id="{819D0AB3-03D9-CFF0-BDE4-C110355CE9DA}"/>
              </a:ext>
            </a:extLst>
          </p:cNvPr>
          <p:cNvSpPr>
            <a:spLocks noGrp="1"/>
          </p:cNvSpPr>
          <p:nvPr>
            <p:ph idx="1"/>
          </p:nvPr>
        </p:nvSpPr>
        <p:spPr>
          <a:xfrm>
            <a:off x="628650" y="2675659"/>
            <a:ext cx="7886700" cy="4112851"/>
          </a:xfrm>
        </p:spPr>
        <p:txBody>
          <a:bodyPr>
            <a:normAutofit fontScale="92500" lnSpcReduction="10000"/>
          </a:bodyPr>
          <a:lstStyle/>
          <a:p>
            <a:pPr algn="ctr"/>
            <a:endParaRPr lang="en-US" sz="4050" dirty="0"/>
          </a:p>
          <a:p>
            <a:pPr marL="0" indent="0" algn="ctr">
              <a:buNone/>
            </a:pPr>
            <a:endParaRPr lang="en-US" sz="2700" i="1" dirty="0">
              <a:solidFill>
                <a:srgbClr val="FF0000"/>
              </a:solidFill>
            </a:endParaRPr>
          </a:p>
          <a:p>
            <a:pPr marL="0" indent="0" algn="ctr">
              <a:buNone/>
            </a:pPr>
            <a:endParaRPr lang="en-US" sz="2700" i="1" dirty="0">
              <a:solidFill>
                <a:srgbClr val="FF0000"/>
              </a:solidFill>
            </a:endParaRPr>
          </a:p>
          <a:p>
            <a:pPr marL="0" indent="0" algn="ctr">
              <a:buNone/>
            </a:pPr>
            <a:endParaRPr lang="en-US" sz="2700" i="1" dirty="0">
              <a:solidFill>
                <a:srgbClr val="FF0000"/>
              </a:solidFill>
            </a:endParaRPr>
          </a:p>
          <a:p>
            <a:pPr marL="0" indent="0" algn="ctr">
              <a:buNone/>
            </a:pPr>
            <a:endParaRPr lang="en-US" sz="2700" i="1" dirty="0">
              <a:solidFill>
                <a:srgbClr val="FF0000"/>
              </a:solidFill>
            </a:endParaRPr>
          </a:p>
          <a:p>
            <a:pPr marL="0" indent="0" algn="ctr">
              <a:buNone/>
            </a:pPr>
            <a:endParaRPr lang="en-US" sz="2700" i="1" dirty="0">
              <a:solidFill>
                <a:srgbClr val="FF0000"/>
              </a:solidFill>
            </a:endParaRPr>
          </a:p>
          <a:p>
            <a:pPr marL="0" indent="0" algn="ctr">
              <a:buNone/>
            </a:pPr>
            <a:endParaRPr lang="en-US" sz="2700" i="1" dirty="0">
              <a:solidFill>
                <a:srgbClr val="FF0000"/>
              </a:solidFill>
            </a:endParaRPr>
          </a:p>
          <a:p>
            <a:pPr marL="0" indent="0" algn="ctr">
              <a:buNone/>
            </a:pPr>
            <a:endParaRPr lang="en-US" sz="2700" i="1" dirty="0">
              <a:solidFill>
                <a:srgbClr val="FF0000"/>
              </a:solidFill>
            </a:endParaRPr>
          </a:p>
          <a:p>
            <a:pPr marL="0" indent="0" algn="ctr">
              <a:buNone/>
            </a:pPr>
            <a:r>
              <a:rPr lang="en-US" sz="2700" i="1" dirty="0">
                <a:solidFill>
                  <a:srgbClr val="FF0000"/>
                </a:solidFill>
              </a:rPr>
              <a:t>Dosing ratios are critical when calculation cost savings </a:t>
            </a:r>
            <a:endParaRPr lang="en-GB" sz="2700" i="1" dirty="0">
              <a:solidFill>
                <a:srgbClr val="FF0000"/>
              </a:solidFill>
            </a:endParaRPr>
          </a:p>
        </p:txBody>
      </p:sp>
      <p:pic>
        <p:nvPicPr>
          <p:cNvPr id="4" name="Picture 3">
            <a:extLst>
              <a:ext uri="{FF2B5EF4-FFF2-40B4-BE49-F238E27FC236}">
                <a16:creationId xmlns:a16="http://schemas.microsoft.com/office/drawing/2014/main" id="{760AACBF-4652-4FB3-6DFB-9B7E87CC3D11}"/>
              </a:ext>
            </a:extLst>
          </p:cNvPr>
          <p:cNvPicPr>
            <a:picLocks noChangeAspect="1"/>
          </p:cNvPicPr>
          <p:nvPr/>
        </p:nvPicPr>
        <p:blipFill>
          <a:blip r:embed="rId2"/>
          <a:stretch>
            <a:fillRect/>
          </a:stretch>
        </p:blipFill>
        <p:spPr>
          <a:xfrm>
            <a:off x="7778805" y="374901"/>
            <a:ext cx="1206836" cy="610820"/>
          </a:xfrm>
          <a:prstGeom prst="rect">
            <a:avLst/>
          </a:prstGeom>
        </p:spPr>
      </p:pic>
      <p:pic>
        <p:nvPicPr>
          <p:cNvPr id="5" name="Picture 4">
            <a:extLst>
              <a:ext uri="{FF2B5EF4-FFF2-40B4-BE49-F238E27FC236}">
                <a16:creationId xmlns:a16="http://schemas.microsoft.com/office/drawing/2014/main" id="{CD46DBF5-C2F0-3C5C-FE10-0F846E77A7E4}"/>
              </a:ext>
            </a:extLst>
          </p:cNvPr>
          <p:cNvPicPr>
            <a:picLocks noChangeAspect="1"/>
          </p:cNvPicPr>
          <p:nvPr/>
        </p:nvPicPr>
        <p:blipFill>
          <a:blip r:embed="rId3"/>
          <a:stretch>
            <a:fillRect/>
          </a:stretch>
        </p:blipFill>
        <p:spPr>
          <a:xfrm>
            <a:off x="7167985" y="374901"/>
            <a:ext cx="639453" cy="599514"/>
          </a:xfrm>
          <a:prstGeom prst="rect">
            <a:avLst/>
          </a:prstGeom>
        </p:spPr>
      </p:pic>
      <p:graphicFrame>
        <p:nvGraphicFramePr>
          <p:cNvPr id="6" name="Table 5">
            <a:extLst>
              <a:ext uri="{FF2B5EF4-FFF2-40B4-BE49-F238E27FC236}">
                <a16:creationId xmlns:a16="http://schemas.microsoft.com/office/drawing/2014/main" id="{990B6728-5DC6-DFC7-1475-FC7E8907B108}"/>
              </a:ext>
            </a:extLst>
          </p:cNvPr>
          <p:cNvGraphicFramePr>
            <a:graphicFrameLocks noGrp="1"/>
          </p:cNvGraphicFramePr>
          <p:nvPr>
            <p:extLst>
              <p:ext uri="{D42A27DB-BD31-4B8C-83A1-F6EECF244321}">
                <p14:modId xmlns:p14="http://schemas.microsoft.com/office/powerpoint/2010/main" val="3942160710"/>
              </p:ext>
            </p:extLst>
          </p:nvPr>
        </p:nvGraphicFramePr>
        <p:xfrm>
          <a:off x="448965" y="2360065"/>
          <a:ext cx="8246070" cy="3716020"/>
        </p:xfrm>
        <a:graphic>
          <a:graphicData uri="http://schemas.openxmlformats.org/drawingml/2006/table">
            <a:tbl>
              <a:tblPr>
                <a:tableStyleId>{5C22544A-7EE6-4342-B048-85BDC9FD1C3A}</a:tableStyleId>
              </a:tblPr>
              <a:tblGrid>
                <a:gridCol w="3692271">
                  <a:extLst>
                    <a:ext uri="{9D8B030D-6E8A-4147-A177-3AD203B41FA5}">
                      <a16:colId xmlns:a16="http://schemas.microsoft.com/office/drawing/2014/main" val="3309551137"/>
                    </a:ext>
                  </a:extLst>
                </a:gridCol>
                <a:gridCol w="1846136">
                  <a:extLst>
                    <a:ext uri="{9D8B030D-6E8A-4147-A177-3AD203B41FA5}">
                      <a16:colId xmlns:a16="http://schemas.microsoft.com/office/drawing/2014/main" val="3312090221"/>
                    </a:ext>
                  </a:extLst>
                </a:gridCol>
                <a:gridCol w="2707663">
                  <a:extLst>
                    <a:ext uri="{9D8B030D-6E8A-4147-A177-3AD203B41FA5}">
                      <a16:colId xmlns:a16="http://schemas.microsoft.com/office/drawing/2014/main" val="2827603119"/>
                    </a:ext>
                  </a:extLst>
                </a:gridCol>
              </a:tblGrid>
              <a:tr h="321806">
                <a:tc>
                  <a:txBody>
                    <a:bodyPr/>
                    <a:lstStyle/>
                    <a:p>
                      <a:pPr algn="l" fontAlgn="b"/>
                      <a:r>
                        <a:rPr lang="en-GB" sz="2400" b="1" u="none" strike="noStrike" dirty="0">
                          <a:effectLst/>
                        </a:rPr>
                        <a:t>Pack size Oz</a:t>
                      </a:r>
                      <a:endParaRPr lang="en-GB" sz="2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GB" sz="2400" b="1" u="none" strike="noStrike" dirty="0">
                          <a:effectLst/>
                        </a:rPr>
                        <a:t>           </a:t>
                      </a:r>
                      <a:r>
                        <a:rPr lang="en-GB" sz="2400" b="1" u="none" strike="noStrike" dirty="0" err="1">
                          <a:effectLst/>
                        </a:rPr>
                        <a:t>Ltr</a:t>
                      </a:r>
                      <a:endParaRPr lang="en-GB" sz="2400" b="1"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GB" sz="2400" b="1" u="none" strike="noStrike" dirty="0">
                          <a:effectLst/>
                        </a:rPr>
                        <a:t>Dosing Ratio</a:t>
                      </a:r>
                      <a:endParaRPr lang="en-GB" sz="24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104822181"/>
                  </a:ext>
                </a:extLst>
              </a:tr>
              <a:tr h="470760">
                <a:tc>
                  <a:txBody>
                    <a:bodyPr/>
                    <a:lstStyle/>
                    <a:p>
                      <a:pPr algn="l" fontAlgn="b"/>
                      <a:r>
                        <a:rPr lang="en-GB" sz="2000" b="1" u="none" strike="noStrike" dirty="0">
                          <a:effectLst/>
                        </a:rPr>
                        <a:t>Diesel </a:t>
                      </a:r>
                      <a:r>
                        <a:rPr lang="en-GB" sz="2000" b="1" u="none" strike="noStrike" dirty="0" err="1">
                          <a:effectLst/>
                        </a:rPr>
                        <a:t>Kleen</a:t>
                      </a:r>
                      <a:r>
                        <a:rPr lang="en-GB" sz="2000" b="1" u="none" strike="noStrike" dirty="0">
                          <a:effectLst/>
                        </a:rPr>
                        <a:t> &amp; Cetane Boost</a:t>
                      </a:r>
                      <a:endParaRPr lang="en-GB" sz="2000" b="1"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dirty="0">
                          <a:effectLst/>
                        </a:rPr>
                        <a:t> </a:t>
                      </a:r>
                      <a:endParaRPr lang="en-GB"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a:effectLst/>
                        </a:rPr>
                        <a:t> </a:t>
                      </a:r>
                      <a:endParaRPr lang="en-GB" sz="20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499407855"/>
                  </a:ext>
                </a:extLst>
              </a:tr>
              <a:tr h="321806">
                <a:tc>
                  <a:txBody>
                    <a:bodyPr/>
                    <a:lstStyle/>
                    <a:p>
                      <a:pPr algn="l" fontAlgn="b"/>
                      <a:r>
                        <a:rPr lang="en-GB" sz="2000" u="none" strike="noStrike" dirty="0">
                          <a:effectLst/>
                        </a:rPr>
                        <a:t>12oz</a:t>
                      </a:r>
                      <a:endParaRPr lang="en-GB"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a:effectLst/>
                        </a:rPr>
                        <a:t>0.355</a:t>
                      </a:r>
                      <a:endParaRPr lang="en-GB" sz="20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a:effectLst/>
                        </a:rPr>
                        <a:t>1; 500</a:t>
                      </a:r>
                      <a:endParaRPr lang="en-GB" sz="20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641322971"/>
                  </a:ext>
                </a:extLst>
              </a:tr>
              <a:tr h="321806">
                <a:tc>
                  <a:txBody>
                    <a:bodyPr/>
                    <a:lstStyle/>
                    <a:p>
                      <a:pPr algn="l" fontAlgn="b"/>
                      <a:r>
                        <a:rPr lang="en-GB" sz="2000" u="none" strike="noStrike" dirty="0">
                          <a:effectLst/>
                        </a:rPr>
                        <a:t>26oz</a:t>
                      </a:r>
                      <a:endParaRPr lang="en-GB"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a:effectLst/>
                        </a:rPr>
                        <a:t>0.768</a:t>
                      </a:r>
                      <a:endParaRPr lang="en-GB" sz="20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a:effectLst/>
                        </a:rPr>
                        <a:t>1; 500</a:t>
                      </a:r>
                      <a:endParaRPr lang="en-GB" sz="20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268382112"/>
                  </a:ext>
                </a:extLst>
              </a:tr>
              <a:tr h="321806">
                <a:tc>
                  <a:txBody>
                    <a:bodyPr/>
                    <a:lstStyle/>
                    <a:p>
                      <a:pPr algn="l" fontAlgn="b"/>
                      <a:r>
                        <a:rPr lang="en-GB" sz="2000" u="none" strike="noStrike" dirty="0">
                          <a:effectLst/>
                        </a:rPr>
                        <a:t>64oz</a:t>
                      </a:r>
                      <a:endParaRPr lang="en-GB"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dirty="0">
                          <a:effectLst/>
                        </a:rPr>
                        <a:t>1.893</a:t>
                      </a:r>
                      <a:endParaRPr lang="en-GB"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a:effectLst/>
                        </a:rPr>
                        <a:t>1; 500</a:t>
                      </a:r>
                      <a:endParaRPr lang="en-GB" sz="20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092729896"/>
                  </a:ext>
                </a:extLst>
              </a:tr>
              <a:tr h="470760">
                <a:tc>
                  <a:txBody>
                    <a:bodyPr/>
                    <a:lstStyle/>
                    <a:p>
                      <a:pPr algn="l" fontAlgn="b"/>
                      <a:r>
                        <a:rPr lang="en-GB" sz="2000" b="1" u="none" strike="noStrike" dirty="0">
                          <a:effectLst/>
                        </a:rPr>
                        <a:t>Concentrated + Cetane Boost</a:t>
                      </a:r>
                      <a:endParaRPr lang="en-GB" sz="2000" b="1"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dirty="0">
                          <a:effectLst/>
                        </a:rPr>
                        <a:t> </a:t>
                      </a:r>
                      <a:endParaRPr lang="en-GB"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a:effectLst/>
                        </a:rPr>
                        <a:t> </a:t>
                      </a:r>
                      <a:endParaRPr lang="en-GB" sz="20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255151163"/>
                  </a:ext>
                </a:extLst>
              </a:tr>
              <a:tr h="321806">
                <a:tc>
                  <a:txBody>
                    <a:bodyPr/>
                    <a:lstStyle/>
                    <a:p>
                      <a:pPr algn="l" fontAlgn="b"/>
                      <a:r>
                        <a:rPr lang="en-GB" sz="2000" u="none" strike="noStrike">
                          <a:effectLst/>
                        </a:rPr>
                        <a:t>1 Gal</a:t>
                      </a:r>
                      <a:endParaRPr lang="en-GB" sz="20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dirty="0">
                          <a:effectLst/>
                        </a:rPr>
                        <a:t>3.785</a:t>
                      </a:r>
                      <a:endParaRPr lang="en-GB"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dirty="0">
                          <a:effectLst/>
                        </a:rPr>
                        <a:t>1; 1000</a:t>
                      </a:r>
                      <a:endParaRPr lang="en-GB"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47360170"/>
                  </a:ext>
                </a:extLst>
              </a:tr>
              <a:tr h="470760">
                <a:tc>
                  <a:txBody>
                    <a:bodyPr/>
                    <a:lstStyle/>
                    <a:p>
                      <a:pPr algn="l" fontAlgn="b"/>
                      <a:r>
                        <a:rPr lang="en-GB" sz="2000" b="1" u="none" strike="noStrike" dirty="0">
                          <a:effectLst/>
                        </a:rPr>
                        <a:t>Concentrated + Cetane Boost</a:t>
                      </a:r>
                      <a:endParaRPr lang="en-GB" sz="2000" b="1"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a:effectLst/>
                        </a:rPr>
                        <a:t> </a:t>
                      </a:r>
                      <a:endParaRPr lang="en-GB" sz="20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dirty="0">
                          <a:effectLst/>
                        </a:rPr>
                        <a:t> </a:t>
                      </a:r>
                      <a:endParaRPr lang="en-GB"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387837912"/>
                  </a:ext>
                </a:extLst>
              </a:tr>
              <a:tr h="321806">
                <a:tc>
                  <a:txBody>
                    <a:bodyPr/>
                    <a:lstStyle/>
                    <a:p>
                      <a:pPr algn="l" fontAlgn="b"/>
                      <a:r>
                        <a:rPr lang="en-GB" sz="2000" u="none" strike="noStrike" dirty="0">
                          <a:effectLst/>
                        </a:rPr>
                        <a:t>2.5 Gal</a:t>
                      </a:r>
                      <a:endParaRPr lang="en-GB"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a:effectLst/>
                        </a:rPr>
                        <a:t>9.464</a:t>
                      </a:r>
                      <a:endParaRPr lang="en-GB" sz="20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dirty="0">
                          <a:effectLst/>
                        </a:rPr>
                        <a:t>1; 1500</a:t>
                      </a:r>
                      <a:endParaRPr lang="en-GB"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158973495"/>
                  </a:ext>
                </a:extLst>
              </a:tr>
              <a:tr h="321806">
                <a:tc>
                  <a:txBody>
                    <a:bodyPr/>
                    <a:lstStyle/>
                    <a:p>
                      <a:pPr algn="l" fontAlgn="b"/>
                      <a:r>
                        <a:rPr lang="en-GB" sz="2000" u="none" strike="noStrike">
                          <a:effectLst/>
                        </a:rPr>
                        <a:t>55 Gal</a:t>
                      </a:r>
                      <a:endParaRPr lang="en-GB" sz="20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dirty="0">
                          <a:effectLst/>
                        </a:rPr>
                        <a:t>208</a:t>
                      </a:r>
                      <a:endParaRPr lang="en-GB" sz="20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GB" sz="2000" u="none" strike="noStrike" dirty="0">
                          <a:effectLst/>
                        </a:rPr>
                        <a:t>1; 1500</a:t>
                      </a:r>
                      <a:endParaRPr lang="en-GB" sz="20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596987602"/>
                  </a:ext>
                </a:extLst>
              </a:tr>
            </a:tbl>
          </a:graphicData>
        </a:graphic>
      </p:graphicFrame>
    </p:spTree>
    <p:extLst>
      <p:ext uri="{BB962C8B-B14F-4D97-AF65-F5344CB8AC3E}">
        <p14:creationId xmlns:p14="http://schemas.microsoft.com/office/powerpoint/2010/main" val="1279006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endParaRPr lang="en-US" dirty="0"/>
          </a:p>
        </p:txBody>
      </p:sp>
      <p:sp>
        <p:nvSpPr>
          <p:cNvPr id="3" name="Content Placeholder 2"/>
          <p:cNvSpPr>
            <a:spLocks noGrp="1"/>
          </p:cNvSpPr>
          <p:nvPr>
            <p:ph idx="1"/>
          </p:nvPr>
        </p:nvSpPr>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
        <p:nvSpPr>
          <p:cNvPr id="9" name="TextBox 8">
            <a:extLst>
              <a:ext uri="{FF2B5EF4-FFF2-40B4-BE49-F238E27FC236}">
                <a16:creationId xmlns:a16="http://schemas.microsoft.com/office/drawing/2014/main" id="{C1038BBA-D317-C517-27A7-A3D085C14FF1}"/>
              </a:ext>
            </a:extLst>
          </p:cNvPr>
          <p:cNvSpPr txBox="1"/>
          <p:nvPr/>
        </p:nvSpPr>
        <p:spPr>
          <a:xfrm>
            <a:off x="296260" y="1596540"/>
            <a:ext cx="7791877" cy="4955203"/>
          </a:xfrm>
          <a:prstGeom prst="rect">
            <a:avLst/>
          </a:prstGeom>
          <a:noFill/>
        </p:spPr>
        <p:txBody>
          <a:bodyPr wrap="square">
            <a:spAutoFit/>
          </a:bodyPr>
          <a:lstStyle/>
          <a:p>
            <a:pPr algn="l"/>
            <a:endParaRPr lang="en-GB" sz="2800" b="0" i="0" u="none" strike="noStrike" baseline="0" dirty="0">
              <a:solidFill>
                <a:srgbClr val="000000"/>
              </a:solidFill>
              <a:latin typeface="Cambria" panose="02040503050406030204" pitchFamily="18" charset="0"/>
            </a:endParaRPr>
          </a:p>
          <a:p>
            <a:endParaRPr lang="en-GB" sz="2800" b="0" i="0" u="none" strike="noStrike" baseline="0" dirty="0">
              <a:latin typeface="Cambria" panose="02040503050406030204" pitchFamily="18" charset="0"/>
            </a:endParaRPr>
          </a:p>
          <a:p>
            <a:pPr marL="285750" indent="-285750">
              <a:buFont typeface="Arial" panose="020B0604020202020204" pitchFamily="34" charset="0"/>
              <a:buChar char="•"/>
            </a:pPr>
            <a:r>
              <a:rPr lang="en-US" sz="2000" b="1" i="0" u="none" strike="noStrike" baseline="0" dirty="0">
                <a:solidFill>
                  <a:srgbClr val="211F1F"/>
                </a:solidFill>
                <a:latin typeface="Cambria" panose="02040503050406030204" pitchFamily="18" charset="0"/>
              </a:rPr>
              <a:t>Endorsed by Cummins </a:t>
            </a:r>
            <a:r>
              <a:rPr lang="en-US" sz="2000" b="0" i="0" u="none" strike="noStrike" baseline="0" dirty="0">
                <a:solidFill>
                  <a:srgbClr val="211F1F"/>
                </a:solidFill>
                <a:latin typeface="Cambria" panose="02040503050406030204" pitchFamily="18" charset="0"/>
              </a:rPr>
              <a:t>for use in diesel engines </a:t>
            </a:r>
            <a:endParaRPr lang="en-US" sz="2000" b="0" i="0" u="none" strike="noStrike" baseline="0" dirty="0">
              <a:solidFill>
                <a:srgbClr val="000000"/>
              </a:solidFill>
              <a:latin typeface="Cambria" panose="02040503050406030204" pitchFamily="18" charset="0"/>
            </a:endParaRPr>
          </a:p>
          <a:p>
            <a:pPr marL="285750" indent="-285750">
              <a:buFont typeface="Arial" panose="020B0604020202020204" pitchFamily="34" charset="0"/>
              <a:buChar char="•"/>
            </a:pPr>
            <a:r>
              <a:rPr lang="en-US" sz="2000" b="0" i="0" u="none" strike="noStrike" baseline="0" dirty="0">
                <a:solidFill>
                  <a:srgbClr val="211F1F"/>
                </a:solidFill>
                <a:latin typeface="Cambria" panose="02040503050406030204" pitchFamily="18" charset="0"/>
              </a:rPr>
              <a:t>Exceeds National Conference on Weights and Measures </a:t>
            </a:r>
            <a:endParaRPr lang="en-US" sz="2000" b="0" i="0" u="none" strike="noStrike" baseline="0" dirty="0">
              <a:solidFill>
                <a:srgbClr val="000000"/>
              </a:solidFill>
              <a:latin typeface="Cambria" panose="02040503050406030204" pitchFamily="18" charset="0"/>
            </a:endParaRPr>
          </a:p>
          <a:p>
            <a:pPr marL="285750" indent="-285750">
              <a:buFont typeface="Arial" panose="020B0604020202020204" pitchFamily="34" charset="0"/>
              <a:buChar char="•"/>
            </a:pPr>
            <a:r>
              <a:rPr lang="en-GB" sz="2000" b="0" i="0" u="none" strike="noStrike" baseline="0" dirty="0">
                <a:solidFill>
                  <a:srgbClr val="211F1F"/>
                </a:solidFill>
                <a:latin typeface="Cambria" panose="02040503050406030204" pitchFamily="18" charset="0"/>
              </a:rPr>
              <a:t>(NCWM) Premium Diesel Fuel Detergent Specifications </a:t>
            </a:r>
            <a:endParaRPr lang="en-GB" sz="2000" b="0" i="0" u="none" strike="noStrike" baseline="0" dirty="0">
              <a:solidFill>
                <a:srgbClr val="000000"/>
              </a:solidFill>
              <a:latin typeface="Cambria" panose="02040503050406030204" pitchFamily="18" charset="0"/>
            </a:endParaRPr>
          </a:p>
          <a:p>
            <a:pPr marL="285750" indent="-285750">
              <a:buFont typeface="Arial" panose="020B0604020202020204" pitchFamily="34" charset="0"/>
              <a:buChar char="•"/>
            </a:pPr>
            <a:r>
              <a:rPr lang="en-US" sz="2000" b="0" i="0" u="none" strike="noStrike" baseline="0" dirty="0">
                <a:solidFill>
                  <a:srgbClr val="211F1F"/>
                </a:solidFill>
                <a:latin typeface="Cambria" panose="02040503050406030204" pitchFamily="18" charset="0"/>
              </a:rPr>
              <a:t>Meets CEC F-98-08 DW10B </a:t>
            </a:r>
            <a:r>
              <a:rPr lang="en-US" sz="2000" b="0" i="1" u="none" strike="noStrike" baseline="0" dirty="0">
                <a:solidFill>
                  <a:srgbClr val="211F1F"/>
                </a:solidFill>
                <a:latin typeface="Cambria" panose="02040503050406030204" pitchFamily="18" charset="0"/>
              </a:rPr>
              <a:t>Clean-Up </a:t>
            </a:r>
            <a:r>
              <a:rPr lang="en-US" sz="2000" b="0" i="0" u="none" strike="noStrike" baseline="0" dirty="0">
                <a:solidFill>
                  <a:srgbClr val="211F1F"/>
                </a:solidFill>
                <a:latin typeface="Cambria" panose="02040503050406030204" pitchFamily="18" charset="0"/>
              </a:rPr>
              <a:t>Detergent Specifications to quickly remove and prevent Internal Diesel Injector Deposits (IDIDs) and restore lost power and </a:t>
            </a:r>
            <a:r>
              <a:rPr lang="en-GB" sz="2000" b="0" i="0" u="none" strike="noStrike" baseline="0" dirty="0">
                <a:solidFill>
                  <a:srgbClr val="211F1F"/>
                </a:solidFill>
                <a:latin typeface="Cambria" panose="02040503050406030204" pitchFamily="18" charset="0"/>
              </a:rPr>
              <a:t>fuel economy </a:t>
            </a:r>
            <a:endParaRPr lang="en-GB" sz="2000" b="0" i="0" u="none" strike="noStrike" baseline="0" dirty="0">
              <a:solidFill>
                <a:srgbClr val="000000"/>
              </a:solidFill>
              <a:latin typeface="Cambria" panose="02040503050406030204" pitchFamily="18" charset="0"/>
            </a:endParaRPr>
          </a:p>
          <a:p>
            <a:pPr marL="285750" indent="-285750">
              <a:buFont typeface="Arial" panose="020B0604020202020204" pitchFamily="34" charset="0"/>
              <a:buChar char="•"/>
            </a:pPr>
            <a:r>
              <a:rPr lang="en-US" sz="2000" b="0" i="0" u="none" strike="noStrike" baseline="0" dirty="0">
                <a:solidFill>
                  <a:srgbClr val="211F1F"/>
                </a:solidFill>
                <a:latin typeface="Cambria" panose="02040503050406030204" pitchFamily="18" charset="0"/>
              </a:rPr>
              <a:t>Boosts cetane up to 6 numbers — improves combustion so engines run smoother with less power lag and faster cold starts </a:t>
            </a:r>
            <a:endParaRPr lang="en-US" sz="2000" b="0" i="0" u="none" strike="noStrike" baseline="0" dirty="0">
              <a:solidFill>
                <a:srgbClr val="000000"/>
              </a:solidFill>
              <a:latin typeface="Cambria" panose="02040503050406030204" pitchFamily="18" charset="0"/>
            </a:endParaRPr>
          </a:p>
          <a:p>
            <a:pPr marL="285750" indent="-285750">
              <a:buFont typeface="Arial" panose="020B0604020202020204" pitchFamily="34" charset="0"/>
              <a:buChar char="•"/>
            </a:pPr>
            <a:r>
              <a:rPr lang="en-US" sz="2000" b="0" i="0" u="none" strike="noStrike" baseline="0" dirty="0">
                <a:solidFill>
                  <a:srgbClr val="211F1F"/>
                </a:solidFill>
                <a:latin typeface="Cambria" panose="02040503050406030204" pitchFamily="18" charset="0"/>
              </a:rPr>
              <a:t>Boosts power — reduces the need for downshifting </a:t>
            </a:r>
            <a:endParaRPr lang="en-US" sz="2000" b="0" i="0" u="none" strike="noStrike" baseline="0" dirty="0">
              <a:solidFill>
                <a:srgbClr val="000000"/>
              </a:solidFill>
              <a:latin typeface="Cambria" panose="02040503050406030204" pitchFamily="18" charset="0"/>
            </a:endParaRPr>
          </a:p>
          <a:p>
            <a:pPr marL="285750" indent="-285750">
              <a:buFont typeface="Arial" panose="020B0604020202020204" pitchFamily="34" charset="0"/>
              <a:buChar char="•"/>
            </a:pPr>
            <a:r>
              <a:rPr lang="en-GB" sz="2000" b="0" i="0" u="none" strike="noStrike" baseline="0" dirty="0">
                <a:solidFill>
                  <a:srgbClr val="211F1F"/>
                </a:solidFill>
                <a:latin typeface="Cambria" panose="02040503050406030204" pitchFamily="18" charset="0"/>
              </a:rPr>
              <a:t>Helps prevent soot loading </a:t>
            </a:r>
            <a:endParaRPr lang="en-GB" sz="2000" b="0" i="0" u="none" strike="noStrike" baseline="0" dirty="0">
              <a:solidFill>
                <a:srgbClr val="000000"/>
              </a:solidFill>
              <a:latin typeface="Cambria" panose="02040503050406030204" pitchFamily="18" charset="0"/>
            </a:endParaRPr>
          </a:p>
          <a:p>
            <a:pPr marL="285750" indent="-285750">
              <a:buFont typeface="Arial" panose="020B0604020202020204" pitchFamily="34" charset="0"/>
              <a:buChar char="•"/>
            </a:pPr>
            <a:r>
              <a:rPr lang="en-US" sz="2000" b="0" i="0" u="none" strike="noStrike" baseline="0" dirty="0">
                <a:solidFill>
                  <a:srgbClr val="211F1F"/>
                </a:solidFill>
                <a:latin typeface="Cambria" panose="02040503050406030204" pitchFamily="18" charset="0"/>
              </a:rPr>
              <a:t>Prevents asphaltene formations and thermal breakdown of diesel fuel — protects against sludge formations that </a:t>
            </a:r>
            <a:r>
              <a:rPr lang="en-GB" sz="2000" b="0" i="0" u="none" strike="noStrike" baseline="0" dirty="0">
                <a:solidFill>
                  <a:srgbClr val="211F1F"/>
                </a:solidFill>
                <a:latin typeface="Cambria" panose="02040503050406030204" pitchFamily="18" charset="0"/>
              </a:rPr>
              <a:t>plug fuel-filters and injectors </a:t>
            </a:r>
            <a:endParaRPr lang="en-GB" sz="2000" dirty="0"/>
          </a:p>
        </p:txBody>
      </p:sp>
      <p:pic>
        <p:nvPicPr>
          <p:cNvPr id="4" name="Picture 3">
            <a:extLst>
              <a:ext uri="{FF2B5EF4-FFF2-40B4-BE49-F238E27FC236}">
                <a16:creationId xmlns:a16="http://schemas.microsoft.com/office/drawing/2014/main" id="{0B8918EF-D4F7-5D99-84AA-716EB2B140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3885" y="1443835"/>
            <a:ext cx="1221640" cy="610820"/>
          </a:xfrm>
          <a:prstGeom prst="rect">
            <a:avLst/>
          </a:prstGeom>
        </p:spPr>
      </p:pic>
    </p:spTree>
    <p:extLst>
      <p:ext uri="{BB962C8B-B14F-4D97-AF65-F5344CB8AC3E}">
        <p14:creationId xmlns:p14="http://schemas.microsoft.com/office/powerpoint/2010/main" val="3510998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power Service</a:t>
            </a:r>
          </a:p>
        </p:txBody>
      </p:sp>
      <p:sp>
        <p:nvSpPr>
          <p:cNvPr id="3" name="Content Placeholder 2"/>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390262" y="1443835"/>
            <a:ext cx="1707677"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6557165" y="1291130"/>
            <a:ext cx="1068935" cy="763525"/>
          </a:xfrm>
          <a:prstGeom prst="rect">
            <a:avLst/>
          </a:prstGeom>
        </p:spPr>
      </p:pic>
      <p:pic>
        <p:nvPicPr>
          <p:cNvPr id="7" name="Picture 6">
            <a:extLst>
              <a:ext uri="{FF2B5EF4-FFF2-40B4-BE49-F238E27FC236}">
                <a16:creationId xmlns:a16="http://schemas.microsoft.com/office/drawing/2014/main" id="{B6BA842F-C419-EF0B-3E49-0D6715FD8BC2}"/>
              </a:ext>
            </a:extLst>
          </p:cNvPr>
          <p:cNvPicPr>
            <a:picLocks noChangeAspect="1"/>
          </p:cNvPicPr>
          <p:nvPr/>
        </p:nvPicPr>
        <p:blipFill>
          <a:blip r:embed="rId4"/>
          <a:stretch>
            <a:fillRect/>
          </a:stretch>
        </p:blipFill>
        <p:spPr>
          <a:xfrm>
            <a:off x="0" y="2207360"/>
            <a:ext cx="9144000" cy="4650640"/>
          </a:xfrm>
          <a:prstGeom prst="rect">
            <a:avLst/>
          </a:prstGeom>
        </p:spPr>
      </p:pic>
      <p:sp>
        <p:nvSpPr>
          <p:cNvPr id="8" name="TextBox 7">
            <a:extLst>
              <a:ext uri="{FF2B5EF4-FFF2-40B4-BE49-F238E27FC236}">
                <a16:creationId xmlns:a16="http://schemas.microsoft.com/office/drawing/2014/main" id="{68DCD9FC-3F60-A33C-07E9-F712B15D9EF9}"/>
              </a:ext>
            </a:extLst>
          </p:cNvPr>
          <p:cNvSpPr txBox="1"/>
          <p:nvPr/>
        </p:nvSpPr>
        <p:spPr>
          <a:xfrm>
            <a:off x="2746948" y="8693418"/>
            <a:ext cx="5493894" cy="646331"/>
          </a:xfrm>
          <a:prstGeom prst="rect">
            <a:avLst/>
          </a:prstGeom>
          <a:noFill/>
        </p:spPr>
        <p:txBody>
          <a:bodyPr wrap="square">
            <a:spAutoFit/>
          </a:bodyPr>
          <a:lstStyle/>
          <a:p>
            <a:r>
              <a:rPr lang="en-GB" sz="18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a:t>
            </a:r>
            <a:r>
              <a:rPr lang="en-GB" sz="18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hlinkClick r:id="rId5"/>
              </a:rPr>
              <a:t>https://www.marship.eu/why-diesel-fuel-is-drying-out</a:t>
            </a:r>
            <a:r>
              <a:rPr lang="en-GB" sz="18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a:t>
            </a:r>
            <a:endParaRPr lang="en-GB" dirty="0"/>
          </a:p>
        </p:txBody>
      </p:sp>
    </p:spTree>
    <p:extLst>
      <p:ext uri="{BB962C8B-B14F-4D97-AF65-F5344CB8AC3E}">
        <p14:creationId xmlns:p14="http://schemas.microsoft.com/office/powerpoint/2010/main" val="3191306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95" y="1291130"/>
            <a:ext cx="9620415" cy="610820"/>
          </a:xfrm>
        </p:spPr>
        <p:txBody>
          <a:bodyPr>
            <a:normAutofit fontScale="90000"/>
          </a:bodyPr>
          <a:lstStyle/>
          <a:p>
            <a:br>
              <a:rPr lang="en-US" dirty="0"/>
            </a:br>
            <a:br>
              <a:rPr lang="en-US" dirty="0"/>
            </a:br>
            <a:br>
              <a:rPr lang="en-US" dirty="0"/>
            </a:br>
            <a:br>
              <a:rPr lang="en-US" dirty="0"/>
            </a:br>
            <a:endParaRPr lang="en-US" dirty="0"/>
          </a:p>
        </p:txBody>
      </p:sp>
      <p:sp>
        <p:nvSpPr>
          <p:cNvPr id="3" name="Content Placeholder 2"/>
          <p:cNvSpPr>
            <a:spLocks noGrp="1"/>
          </p:cNvSpPr>
          <p:nvPr>
            <p:ph idx="1"/>
          </p:nvPr>
        </p:nvSpPr>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320690" y="374900"/>
            <a:ext cx="1609115" cy="610820"/>
          </a:xfrm>
          <a:prstGeom prst="rect">
            <a:avLst/>
          </a:prstGeom>
        </p:spPr>
      </p:pic>
      <p:pic>
        <p:nvPicPr>
          <p:cNvPr id="7" name="Picture 6">
            <a:extLst>
              <a:ext uri="{FF2B5EF4-FFF2-40B4-BE49-F238E27FC236}">
                <a16:creationId xmlns:a16="http://schemas.microsoft.com/office/drawing/2014/main" id="{4B525159-3A1A-A806-4C2A-56CF869508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295" y="1443835"/>
            <a:ext cx="1985166" cy="916231"/>
          </a:xfrm>
          <a:prstGeom prst="rect">
            <a:avLst/>
          </a:prstGeom>
        </p:spPr>
      </p:pic>
      <p:pic>
        <p:nvPicPr>
          <p:cNvPr id="9" name="Picture 8">
            <a:extLst>
              <a:ext uri="{FF2B5EF4-FFF2-40B4-BE49-F238E27FC236}">
                <a16:creationId xmlns:a16="http://schemas.microsoft.com/office/drawing/2014/main" id="{F0F90E41-F1B7-98D0-804D-73DBD1041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900" y="2360065"/>
            <a:ext cx="6413610" cy="4162487"/>
          </a:xfrm>
          <a:prstGeom prst="rect">
            <a:avLst/>
          </a:prstGeom>
        </p:spPr>
      </p:pic>
    </p:spTree>
    <p:extLst>
      <p:ext uri="{BB962C8B-B14F-4D97-AF65-F5344CB8AC3E}">
        <p14:creationId xmlns:p14="http://schemas.microsoft.com/office/powerpoint/2010/main" val="36288397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7360"/>
            <a:ext cx="9000445" cy="4275740"/>
          </a:xfrm>
        </p:spPr>
        <p:txBody>
          <a:bodyPr>
            <a:normAutofit/>
          </a:bodyPr>
          <a:lstStyle/>
          <a:p>
            <a:r>
              <a:rPr lang="en-US" dirty="0"/>
              <a:t> </a:t>
            </a:r>
          </a:p>
        </p:txBody>
      </p:sp>
      <p:sp>
        <p:nvSpPr>
          <p:cNvPr id="3" name="Content Placeholder 2"/>
          <p:cNvSpPr>
            <a:spLocks noGrp="1"/>
          </p:cNvSpPr>
          <p:nvPr>
            <p:ph idx="1"/>
          </p:nvPr>
        </p:nvSpPr>
        <p:spPr>
          <a:xfrm>
            <a:off x="0" y="1291131"/>
            <a:ext cx="9000445" cy="5566870"/>
          </a:xfrm>
        </p:spPr>
        <p:txBody>
          <a:bodyPr>
            <a:noAutofit/>
          </a:bodyPr>
          <a:lstStyle/>
          <a:p>
            <a:pPr marL="0" indent="0">
              <a:buNone/>
            </a:pPr>
            <a:r>
              <a:rPr lang="en-GB" sz="1600" b="0" i="0" u="none" strike="noStrike" baseline="0" dirty="0">
                <a:solidFill>
                  <a:srgbClr val="000000"/>
                </a:solidFill>
                <a:latin typeface="Facit"/>
              </a:rPr>
              <a:t>					</a:t>
            </a:r>
          </a:p>
          <a:p>
            <a:pPr marL="0" indent="0">
              <a:buNone/>
            </a:pPr>
            <a:r>
              <a:rPr lang="en-GB" sz="1600" dirty="0">
                <a:solidFill>
                  <a:srgbClr val="000000"/>
                </a:solidFill>
                <a:latin typeface="Facit"/>
              </a:rPr>
              <a:t>				</a:t>
            </a:r>
            <a:endParaRPr lang="en-GB" sz="3600" b="0" i="0" u="none" strike="noStrike" baseline="0" dirty="0">
              <a:solidFill>
                <a:srgbClr val="E20071"/>
              </a:solidFill>
              <a:latin typeface="Facit"/>
            </a:endParaRPr>
          </a:p>
          <a:p>
            <a:pPr marL="0" indent="0">
              <a:buNone/>
            </a:pPr>
            <a:endParaRPr lang="en-GB" sz="1600" b="0" i="0" u="none" strike="noStrike" baseline="0" dirty="0">
              <a:solidFill>
                <a:srgbClr val="000000"/>
              </a:solidFill>
              <a:latin typeface="Facit"/>
            </a:endParaRPr>
          </a:p>
          <a:p>
            <a:endParaRPr lang="en-US" sz="1600" b="1" i="0" u="none" strike="noStrike" baseline="0" dirty="0">
              <a:solidFill>
                <a:srgbClr val="000000"/>
              </a:solidFill>
              <a:latin typeface="Facit"/>
            </a:endParaRPr>
          </a:p>
          <a:p>
            <a:r>
              <a:rPr lang="en-US" sz="1600" b="1" i="0" u="none" strike="noStrike" baseline="0" dirty="0">
                <a:solidFill>
                  <a:srgbClr val="000000"/>
                </a:solidFill>
                <a:latin typeface="Facit"/>
              </a:rPr>
              <a:t>Endorsed by Cummins </a:t>
            </a:r>
            <a:r>
              <a:rPr lang="en-US" sz="1600" b="0" i="0" u="none" strike="noStrike" baseline="0" dirty="0">
                <a:solidFill>
                  <a:srgbClr val="000000"/>
                </a:solidFill>
                <a:latin typeface="Facit"/>
              </a:rPr>
              <a:t>for use in diesel engines </a:t>
            </a:r>
          </a:p>
          <a:p>
            <a:r>
              <a:rPr lang="en-US" sz="1600" b="0" i="0" u="none" strike="noStrike" baseline="0" dirty="0">
                <a:solidFill>
                  <a:srgbClr val="000000"/>
                </a:solidFill>
                <a:latin typeface="Facit"/>
              </a:rPr>
              <a:t>Effective in lowering the fuel’s Cold-Filter Plugging Point (CFPP) f</a:t>
            </a:r>
          </a:p>
          <a:p>
            <a:r>
              <a:rPr lang="en-US" sz="1600" b="0" i="0" u="none" strike="noStrike" baseline="0" dirty="0">
                <a:solidFill>
                  <a:srgbClr val="000000"/>
                </a:solidFill>
                <a:latin typeface="Facit"/>
              </a:rPr>
              <a:t>Modifies the size and shape of wax crystals to protect against fuel-filter plugging</a:t>
            </a:r>
          </a:p>
          <a:p>
            <a:r>
              <a:rPr lang="en-US" sz="1600" b="0" i="0" u="none" strike="noStrike" baseline="0" dirty="0">
                <a:solidFill>
                  <a:srgbClr val="000000"/>
                </a:solidFill>
                <a:latin typeface="Facit"/>
              </a:rPr>
              <a:t>Lowers the fuel’s Pour Point (PP) to prevent fuel gelling and provide optimal flow at cold temperatures</a:t>
            </a:r>
          </a:p>
          <a:p>
            <a:r>
              <a:rPr lang="en-US" sz="1600" b="0" i="0" u="none" strike="noStrike" baseline="0" dirty="0">
                <a:solidFill>
                  <a:srgbClr val="000000"/>
                </a:solidFill>
                <a:latin typeface="Facit"/>
              </a:rPr>
              <a:t>Contains anti-icing additive — protects against fuel-filter plugging caused by excess moisture in fuels</a:t>
            </a:r>
          </a:p>
          <a:p>
            <a:r>
              <a:rPr lang="en-US" sz="1600" b="0" i="0" u="none" strike="noStrike" baseline="0" dirty="0">
                <a:solidFill>
                  <a:srgbClr val="000000"/>
                </a:solidFill>
                <a:latin typeface="Facit"/>
              </a:rPr>
              <a:t>Exceeds National Conference on Weights and Measures (NCWM) Diesel Fuel Detergent Specifications</a:t>
            </a:r>
          </a:p>
          <a:p>
            <a:r>
              <a:rPr lang="en-US" sz="1600" b="0" i="0" u="none" strike="noStrike" baseline="0" dirty="0">
                <a:solidFill>
                  <a:srgbClr val="000000"/>
                </a:solidFill>
                <a:latin typeface="Facit"/>
              </a:rPr>
              <a:t>Meets CEC F-98-08 DW10B </a:t>
            </a:r>
            <a:r>
              <a:rPr lang="en-US" sz="1600" b="0" i="1" u="none" strike="noStrike" baseline="0" dirty="0">
                <a:solidFill>
                  <a:srgbClr val="000000"/>
                </a:solidFill>
                <a:latin typeface="Facit"/>
              </a:rPr>
              <a:t>Keep-Clean </a:t>
            </a:r>
            <a:r>
              <a:rPr lang="en-US" sz="1600" b="0" i="0" u="none" strike="noStrike" baseline="0" dirty="0">
                <a:solidFill>
                  <a:srgbClr val="000000"/>
                </a:solidFill>
                <a:latin typeface="Facit"/>
              </a:rPr>
              <a:t>Detergent Specifications to quickly remove and prevent Internal Diesel Injector Deposits (IDIDs) and restore lost power and fuel economy </a:t>
            </a:r>
          </a:p>
          <a:p>
            <a:r>
              <a:rPr lang="en-US" sz="1600" b="0" i="0" u="none" strike="noStrike" baseline="0" dirty="0">
                <a:solidFill>
                  <a:srgbClr val="000000"/>
                </a:solidFill>
                <a:latin typeface="Facit"/>
              </a:rPr>
              <a:t>Boosts cetane up to 2 numbers — improves combustion so engines run smoother with less power lag </a:t>
            </a:r>
          </a:p>
          <a:p>
            <a:r>
              <a:rPr lang="en-US" sz="1600" b="0" i="0" u="none" strike="noStrike" baseline="0" dirty="0">
                <a:solidFill>
                  <a:srgbClr val="000000"/>
                </a:solidFill>
                <a:latin typeface="Facit"/>
              </a:rPr>
              <a:t>Improves the filterability of asphaltenes and monoglycerides found in diesel fuel as measured by the Filter Blocking Tendency (FBT) test ASTM D2068 — helps prevent fuel-filter plugging</a:t>
            </a:r>
          </a:p>
          <a:p>
            <a:r>
              <a:rPr lang="en-US" sz="1600" b="0" i="0" u="none" strike="noStrike" baseline="0" dirty="0">
                <a:solidFill>
                  <a:srgbClr val="000000"/>
                </a:solidFill>
                <a:latin typeface="Facit"/>
              </a:rPr>
              <a:t>Protects against fuel system corrosion — provides a rating of (A) in NACE Corrosion Testing</a:t>
            </a:r>
          </a:p>
          <a:p>
            <a:r>
              <a:rPr lang="en-US" sz="1600" b="0" i="0" u="none" strike="noStrike" baseline="0" dirty="0">
                <a:solidFill>
                  <a:srgbClr val="000000"/>
                </a:solidFill>
                <a:latin typeface="Facit"/>
              </a:rPr>
              <a:t>Contains </a:t>
            </a:r>
            <a:r>
              <a:rPr lang="en-US" sz="1600" b="1" i="1" u="none" strike="noStrike" baseline="0" dirty="0" err="1">
                <a:solidFill>
                  <a:srgbClr val="000000"/>
                </a:solidFill>
                <a:latin typeface="Facit"/>
              </a:rPr>
              <a:t>Slickdiesel</a:t>
            </a:r>
            <a:r>
              <a:rPr lang="en-US" sz="1600" b="1" i="1" u="none" strike="noStrike" baseline="0" dirty="0">
                <a:solidFill>
                  <a:srgbClr val="000000"/>
                </a:solidFill>
                <a:latin typeface="Facit"/>
              </a:rPr>
              <a:t>® </a:t>
            </a:r>
            <a:r>
              <a:rPr lang="en-US" sz="1600" b="0" i="0" u="none" strike="noStrike" baseline="0" dirty="0">
                <a:solidFill>
                  <a:srgbClr val="000000"/>
                </a:solidFill>
                <a:latin typeface="Facit"/>
              </a:rPr>
              <a:t>Lubricator to protect fuel pumps and injectors from increased wear caused by poor quality Ultra Low Sulfur Diesel (ULSD) fuel</a:t>
            </a:r>
          </a:p>
          <a:p>
            <a:r>
              <a:rPr lang="en-US" sz="1600" b="0" i="0" u="none" strike="noStrike" baseline="0" dirty="0">
                <a:solidFill>
                  <a:srgbClr val="000000"/>
                </a:solidFill>
                <a:latin typeface="Facit"/>
              </a:rPr>
              <a:t>Effective in a broad range of diesel fuels, including biodiesel </a:t>
            </a:r>
            <a:endParaRPr lang="en-GB" sz="16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16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16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endParaRPr lang="en-GB" sz="16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7" name="Picture 6">
            <a:extLst>
              <a:ext uri="{FF2B5EF4-FFF2-40B4-BE49-F238E27FC236}">
                <a16:creationId xmlns:a16="http://schemas.microsoft.com/office/drawing/2014/main" id="{C5F2B08C-0656-4C99-B90F-5F08B9C274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1180" y="1443835"/>
            <a:ext cx="1527050" cy="610820"/>
          </a:xfrm>
          <a:prstGeom prst="rect">
            <a:avLst/>
          </a:prstGeom>
        </p:spPr>
      </p:pic>
    </p:spTree>
    <p:extLst>
      <p:ext uri="{BB962C8B-B14F-4D97-AF65-F5344CB8AC3E}">
        <p14:creationId xmlns:p14="http://schemas.microsoft.com/office/powerpoint/2010/main" val="3928737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a:t>
            </a:r>
          </a:p>
        </p:txBody>
      </p:sp>
      <p:sp>
        <p:nvSpPr>
          <p:cNvPr id="3" name="Content Placeholder 2"/>
          <p:cNvSpPr>
            <a:spLocks noGrp="1"/>
          </p:cNvSpPr>
          <p:nvPr>
            <p:ph idx="1"/>
          </p:nvPr>
        </p:nvSpPr>
        <p:spPr>
          <a:xfrm>
            <a:off x="448965" y="2360065"/>
            <a:ext cx="8246070" cy="3817625"/>
          </a:xfrm>
        </p:spPr>
        <p:txBody>
          <a:bodyPr/>
          <a:lstStyle/>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a:t>
            </a:r>
          </a:p>
          <a:p>
            <a:pPr>
              <a:lnSpc>
                <a:spcPct val="107000"/>
              </a:lnSpc>
              <a:spcAft>
                <a:spcPts val="800"/>
              </a:spcAft>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pic>
        <p:nvPicPr>
          <p:cNvPr id="7" name="Picture 6">
            <a:extLst>
              <a:ext uri="{FF2B5EF4-FFF2-40B4-BE49-F238E27FC236}">
                <a16:creationId xmlns:a16="http://schemas.microsoft.com/office/drawing/2014/main" id="{73DB0A05-20B3-6DE9-AD34-047E512EF9A3}"/>
              </a:ext>
            </a:extLst>
          </p:cNvPr>
          <p:cNvPicPr>
            <a:picLocks noChangeAspect="1"/>
          </p:cNvPicPr>
          <p:nvPr/>
        </p:nvPicPr>
        <p:blipFill>
          <a:blip r:embed="rId4"/>
          <a:stretch>
            <a:fillRect/>
          </a:stretch>
        </p:blipFill>
        <p:spPr>
          <a:xfrm>
            <a:off x="907079" y="2360065"/>
            <a:ext cx="7177135" cy="4372585"/>
          </a:xfrm>
          <a:prstGeom prst="rect">
            <a:avLst/>
          </a:prstGeom>
        </p:spPr>
      </p:pic>
      <p:pic>
        <p:nvPicPr>
          <p:cNvPr id="8" name="Picture 7">
            <a:extLst>
              <a:ext uri="{FF2B5EF4-FFF2-40B4-BE49-F238E27FC236}">
                <a16:creationId xmlns:a16="http://schemas.microsoft.com/office/drawing/2014/main" id="{34DF4E36-C42A-3176-65DB-4395891675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1180" y="1443835"/>
            <a:ext cx="1527051" cy="610821"/>
          </a:xfrm>
          <a:prstGeom prst="rect">
            <a:avLst/>
          </a:prstGeom>
        </p:spPr>
      </p:pic>
    </p:spTree>
    <p:extLst>
      <p:ext uri="{BB962C8B-B14F-4D97-AF65-F5344CB8AC3E}">
        <p14:creationId xmlns:p14="http://schemas.microsoft.com/office/powerpoint/2010/main" val="27741239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291130"/>
            <a:ext cx="9000445" cy="5566870"/>
          </a:xfrm>
        </p:spPr>
        <p:txBody>
          <a:bodyPr>
            <a:normAutofit/>
          </a:bodyPr>
          <a:lstStyle/>
          <a:p>
            <a:r>
              <a:rPr lang="en-US" dirty="0"/>
              <a:t> </a:t>
            </a:r>
          </a:p>
        </p:txBody>
      </p:sp>
      <p:sp>
        <p:nvSpPr>
          <p:cNvPr id="3" name="Content Placeholder 2"/>
          <p:cNvSpPr>
            <a:spLocks noGrp="1"/>
          </p:cNvSpPr>
          <p:nvPr>
            <p:ph idx="1"/>
          </p:nvPr>
        </p:nvSpPr>
        <p:spPr>
          <a:xfrm>
            <a:off x="448965" y="1138424"/>
            <a:ext cx="8246070" cy="5719575"/>
          </a:xfrm>
        </p:spPr>
        <p:txBody>
          <a:bodyPr>
            <a:normAutofit/>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l">
              <a:buNone/>
            </a:pPr>
            <a:r>
              <a:rPr lang="en-GB" sz="1800" b="1" i="0" u="none" strike="noStrike" baseline="0" dirty="0">
                <a:solidFill>
                  <a:srgbClr val="EE1C2E"/>
                </a:solidFill>
                <a:latin typeface="Facit-Bold"/>
              </a:rPr>
              <a:t>                                                        </a:t>
            </a:r>
            <a:r>
              <a:rPr lang="en-GB" sz="4000" i="0" u="none" strike="noStrike" baseline="0" dirty="0">
                <a:latin typeface="Facit-Bold"/>
              </a:rPr>
              <a:t>Benefits</a:t>
            </a:r>
          </a:p>
          <a:p>
            <a:r>
              <a:rPr lang="en-GB" sz="1800" b="0" i="0" u="none" strike="noStrike" baseline="0" dirty="0">
                <a:latin typeface="Facit-Regular"/>
              </a:rPr>
              <a:t>Disperses diesel fuel contaminants</a:t>
            </a:r>
          </a:p>
          <a:p>
            <a:pPr algn="l"/>
            <a:r>
              <a:rPr lang="en-GB" sz="1800" b="0" i="0" u="none" strike="noStrike" baseline="0" dirty="0">
                <a:latin typeface="Facit-Regular"/>
              </a:rPr>
              <a:t>Removes water and slime</a:t>
            </a:r>
          </a:p>
          <a:p>
            <a:pPr algn="l"/>
            <a:r>
              <a:rPr lang="en-US" sz="1800" b="1" i="0" u="none" strike="noStrike" baseline="0" dirty="0">
                <a:latin typeface="Facit-Bold"/>
              </a:rPr>
              <a:t>+</a:t>
            </a:r>
            <a:r>
              <a:rPr lang="en-US" sz="1800" b="1" i="0" u="none" strike="noStrike" baseline="0" dirty="0" err="1">
                <a:latin typeface="Facit-Bold"/>
              </a:rPr>
              <a:t>Petrofresh</a:t>
            </a:r>
            <a:r>
              <a:rPr lang="en-US" sz="1800" b="1" i="0" u="none" strike="noStrike" baseline="0" dirty="0">
                <a:latin typeface="Facit-Bold"/>
              </a:rPr>
              <a:t>® </a:t>
            </a:r>
            <a:r>
              <a:rPr lang="en-US" sz="1800" b="0" i="0" u="none" strike="noStrike" baseline="0" dirty="0">
                <a:latin typeface="Facit-Regular"/>
              </a:rPr>
              <a:t>provides maximum long-term storage</a:t>
            </a:r>
          </a:p>
          <a:p>
            <a:pPr algn="l"/>
            <a:r>
              <a:rPr lang="en-GB" sz="1800" b="0" i="0" u="none" strike="noStrike" baseline="0" dirty="0">
                <a:latin typeface="Facit-Regular"/>
              </a:rPr>
              <a:t>stability – keeps fuel fresh</a:t>
            </a:r>
          </a:p>
          <a:p>
            <a:pPr algn="l"/>
            <a:r>
              <a:rPr lang="en-GB" sz="1800" b="0" i="0" u="none" strike="noStrike" baseline="0" dirty="0">
                <a:latin typeface="Facit-Regular"/>
              </a:rPr>
              <a:t>Prevents premature fuel-filter plugging</a:t>
            </a:r>
          </a:p>
          <a:p>
            <a:pPr algn="l"/>
            <a:r>
              <a:rPr lang="en-US" sz="1800" b="0" i="0" u="none" strike="noStrike" baseline="0" dirty="0">
                <a:latin typeface="Facit-Regular"/>
              </a:rPr>
              <a:t>Protects against fuel tank corrosion</a:t>
            </a:r>
          </a:p>
          <a:p>
            <a:pPr algn="l"/>
            <a:r>
              <a:rPr lang="en-US" sz="1800" b="0" i="0" u="none" strike="noStrike" baseline="0" dirty="0">
                <a:latin typeface="Facit-Regular"/>
              </a:rPr>
              <a:t>Effective in conjunction with </a:t>
            </a:r>
            <a:r>
              <a:rPr lang="en-US" sz="1800" b="1" i="0" u="none" strike="noStrike" baseline="0" dirty="0">
                <a:latin typeface="Facit-Bold"/>
              </a:rPr>
              <a:t>Bio </a:t>
            </a:r>
            <a:r>
              <a:rPr lang="en-US" sz="1800" b="1" i="0" u="none" strike="noStrike" baseline="0" dirty="0" err="1">
                <a:latin typeface="Facit-Bold"/>
              </a:rPr>
              <a:t>Kleen</a:t>
            </a:r>
            <a:r>
              <a:rPr lang="en-US" sz="1800" b="1" i="0" u="none" strike="noStrike" baseline="0" dirty="0">
                <a:latin typeface="Facit-Bold"/>
              </a:rPr>
              <a:t>® Diesel Fuel</a:t>
            </a:r>
          </a:p>
          <a:p>
            <a:pPr algn="l"/>
            <a:r>
              <a:rPr lang="en-US" sz="1800" b="1" i="0" u="none" strike="noStrike" baseline="0" dirty="0">
                <a:latin typeface="Facit-Bold"/>
              </a:rPr>
              <a:t>Biocide </a:t>
            </a:r>
            <a:r>
              <a:rPr lang="en-US" sz="1800" b="0" i="0" u="none" strike="noStrike" baseline="0" dirty="0">
                <a:latin typeface="Facit-Regular"/>
              </a:rPr>
              <a:t>to remove residual water and contaminants</a:t>
            </a:r>
          </a:p>
          <a:p>
            <a:pPr algn="l"/>
            <a:r>
              <a:rPr lang="en-GB" sz="1800" b="0" i="0" u="none" strike="noStrike" baseline="0" dirty="0">
                <a:latin typeface="Facit-Regular"/>
              </a:rPr>
              <a:t>during microbial contamination clean-ups</a:t>
            </a:r>
          </a:p>
          <a:p>
            <a:pPr algn="l"/>
            <a:r>
              <a:rPr lang="en-US" sz="1800" b="0" i="0" u="none" strike="noStrike" baseline="0" dirty="0">
                <a:latin typeface="Facit-Regular"/>
              </a:rPr>
              <a:t>Effective in all diesel fuels, including Ultra Low Sulfur</a:t>
            </a:r>
          </a:p>
          <a:p>
            <a:pPr algn="l"/>
            <a:r>
              <a:rPr lang="de-DE" sz="1800" b="0" i="0" u="none" strike="noStrike" baseline="0" dirty="0">
                <a:latin typeface="Facit-Regular"/>
              </a:rPr>
              <a:t>Diesel (ULSD) and </a:t>
            </a:r>
            <a:r>
              <a:rPr lang="de-DE" sz="1800" b="0" i="0" u="none" strike="noStrike" baseline="0" dirty="0" err="1">
                <a:latin typeface="Facit-Regular"/>
              </a:rPr>
              <a:t>biodiesel</a:t>
            </a:r>
            <a:r>
              <a:rPr lang="de-DE" sz="1800" b="0" i="0" u="none" strike="noStrike" baseline="0" dirty="0">
                <a:latin typeface="Facit-Regular"/>
              </a:rPr>
              <a:t> </a:t>
            </a:r>
            <a:r>
              <a:rPr lang="de-DE" sz="1800" b="0" i="0" u="none" strike="noStrike" baseline="0" dirty="0" err="1">
                <a:latin typeface="Facit-Regular"/>
              </a:rPr>
              <a:t>blends</a:t>
            </a:r>
            <a:endParaRPr lang="de-DE" sz="1800" b="0" i="0" u="none" strike="noStrike" baseline="0" dirty="0">
              <a:latin typeface="Facit-Regular"/>
            </a:endParaRPr>
          </a:p>
          <a:p>
            <a:pPr algn="l"/>
            <a:r>
              <a:rPr lang="en-US" sz="1800" b="0" i="0" u="none" strike="noStrike" baseline="0" dirty="0">
                <a:latin typeface="Facit-Regular"/>
              </a:rPr>
              <a:t>Safe for use in all diesel engines</a:t>
            </a:r>
          </a:p>
          <a:p>
            <a:pPr algn="l"/>
            <a:r>
              <a:rPr lang="en-US" sz="1800" b="0" i="0" u="none" strike="noStrike" baseline="0" dirty="0">
                <a:latin typeface="Facit-Regular"/>
              </a:rPr>
              <a:t>Will not void engine manufacturer’s warranty when used</a:t>
            </a:r>
            <a:endParaRPr lang="en-GB" sz="1800" kern="0"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8236919" y="374901"/>
            <a:ext cx="692885" cy="610820"/>
          </a:xfrm>
          <a:prstGeom prst="rect">
            <a:avLst/>
          </a:prstGeom>
        </p:spPr>
      </p:pic>
      <p:pic>
        <p:nvPicPr>
          <p:cNvPr id="7" name="Picture 6">
            <a:extLst>
              <a:ext uri="{FF2B5EF4-FFF2-40B4-BE49-F238E27FC236}">
                <a16:creationId xmlns:a16="http://schemas.microsoft.com/office/drawing/2014/main" id="{EEE72C9B-DCB5-2062-7279-A56A6C4E95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9871" y="3734410"/>
            <a:ext cx="1527050" cy="1324965"/>
          </a:xfrm>
          <a:prstGeom prst="rect">
            <a:avLst/>
          </a:prstGeom>
        </p:spPr>
      </p:pic>
      <p:pic>
        <p:nvPicPr>
          <p:cNvPr id="8" name="Picture 7">
            <a:extLst>
              <a:ext uri="{FF2B5EF4-FFF2-40B4-BE49-F238E27FC236}">
                <a16:creationId xmlns:a16="http://schemas.microsoft.com/office/drawing/2014/main" id="{6D0F3FA1-7F16-F26A-8A56-A70C89E457BC}"/>
              </a:ext>
            </a:extLst>
          </p:cNvPr>
          <p:cNvPicPr>
            <a:picLocks noChangeAspect="1"/>
          </p:cNvPicPr>
          <p:nvPr/>
        </p:nvPicPr>
        <p:blipFill>
          <a:blip r:embed="rId3"/>
          <a:stretch>
            <a:fillRect/>
          </a:stretch>
        </p:blipFill>
        <p:spPr>
          <a:xfrm>
            <a:off x="8236920" y="374900"/>
            <a:ext cx="692885" cy="610820"/>
          </a:xfrm>
          <a:prstGeom prst="rect">
            <a:avLst/>
          </a:prstGeom>
        </p:spPr>
      </p:pic>
    </p:spTree>
    <p:extLst>
      <p:ext uri="{BB962C8B-B14F-4D97-AF65-F5344CB8AC3E}">
        <p14:creationId xmlns:p14="http://schemas.microsoft.com/office/powerpoint/2010/main" val="3252645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p>
        </p:txBody>
      </p:sp>
      <p:sp>
        <p:nvSpPr>
          <p:cNvPr id="3" name="Content Placeholder 2"/>
          <p:cNvSpPr>
            <a:spLocks noGrp="1"/>
          </p:cNvSpPr>
          <p:nvPr>
            <p:ph idx="1"/>
          </p:nvPr>
        </p:nvSpPr>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8236919" y="374901"/>
            <a:ext cx="692885" cy="610820"/>
          </a:xfrm>
          <a:prstGeom prst="rect">
            <a:avLst/>
          </a:prstGeom>
        </p:spPr>
      </p:pic>
      <p:graphicFrame>
        <p:nvGraphicFramePr>
          <p:cNvPr id="10" name="Object 9">
            <a:extLst>
              <a:ext uri="{FF2B5EF4-FFF2-40B4-BE49-F238E27FC236}">
                <a16:creationId xmlns:a16="http://schemas.microsoft.com/office/drawing/2014/main" id="{DFC75917-E5E8-178D-DD2B-2F7BBCD59B91}"/>
              </a:ext>
            </a:extLst>
          </p:cNvPr>
          <p:cNvGraphicFramePr>
            <a:graphicFrameLocks noChangeAspect="1"/>
          </p:cNvGraphicFramePr>
          <p:nvPr>
            <p:extLst>
              <p:ext uri="{D42A27DB-BD31-4B8C-83A1-F6EECF244321}">
                <p14:modId xmlns:p14="http://schemas.microsoft.com/office/powerpoint/2010/main" val="3768342135"/>
              </p:ext>
            </p:extLst>
          </p:nvPr>
        </p:nvGraphicFramePr>
        <p:xfrm>
          <a:off x="0" y="2207360"/>
          <a:ext cx="9144000" cy="4650640"/>
        </p:xfrm>
        <a:graphic>
          <a:graphicData uri="http://schemas.openxmlformats.org/presentationml/2006/ole">
            <mc:AlternateContent xmlns:mc="http://schemas.openxmlformats.org/markup-compatibility/2006">
              <mc:Choice xmlns:v="urn:schemas-microsoft-com:vml" Requires="v">
                <p:oleObj name="Worksheet" r:id="rId4" imgW="11525080" imgH="4914829" progId="Excel.Sheet.12">
                  <p:embed/>
                </p:oleObj>
              </mc:Choice>
              <mc:Fallback>
                <p:oleObj name="Worksheet" r:id="rId4" imgW="11525080" imgH="4914829" progId="Excel.Sheet.12">
                  <p:embed/>
                  <p:pic>
                    <p:nvPicPr>
                      <p:cNvPr id="10" name="Object 9">
                        <a:extLst>
                          <a:ext uri="{FF2B5EF4-FFF2-40B4-BE49-F238E27FC236}">
                            <a16:creationId xmlns:a16="http://schemas.microsoft.com/office/drawing/2014/main" id="{DFC75917-E5E8-178D-DD2B-2F7BBCD59B91}"/>
                          </a:ext>
                        </a:extLst>
                      </p:cNvPr>
                      <p:cNvPicPr/>
                      <p:nvPr/>
                    </p:nvPicPr>
                    <p:blipFill>
                      <a:blip r:embed="rId5"/>
                      <a:stretch>
                        <a:fillRect/>
                      </a:stretch>
                    </p:blipFill>
                    <p:spPr>
                      <a:xfrm>
                        <a:off x="0" y="2207360"/>
                        <a:ext cx="9144000" cy="4650640"/>
                      </a:xfrm>
                      <a:prstGeom prst="rect">
                        <a:avLst/>
                      </a:prstGeom>
                    </p:spPr>
                  </p:pic>
                </p:oleObj>
              </mc:Fallback>
            </mc:AlternateContent>
          </a:graphicData>
        </a:graphic>
      </p:graphicFrame>
    </p:spTree>
    <p:extLst>
      <p:ext uri="{BB962C8B-B14F-4D97-AF65-F5344CB8AC3E}">
        <p14:creationId xmlns:p14="http://schemas.microsoft.com/office/powerpoint/2010/main" val="2979845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Why diesel is drying out</a:t>
            </a:r>
          </a:p>
        </p:txBody>
      </p:sp>
      <p:sp>
        <p:nvSpPr>
          <p:cNvPr id="3" name="Content Placeholder 2"/>
          <p:cNvSpPr>
            <a:spLocks noGrp="1"/>
          </p:cNvSpPr>
          <p:nvPr>
            <p:ph idx="1"/>
          </p:nvPr>
        </p:nvSpPr>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a:t>
            </a:r>
          </a:p>
          <a:p>
            <a:pPr marL="0" indent="0">
              <a:lnSpc>
                <a:spcPct val="107000"/>
              </a:lnSpc>
              <a:spcAft>
                <a:spcPts val="800"/>
              </a:spcAft>
              <a:buNone/>
            </a:pPr>
            <a:endParaRPr lang="en-GB" sz="2000" kern="0" dirty="0">
              <a:solidFill>
                <a:srgbClr val="2E2E2E"/>
              </a:solidFill>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a:t>
            </a: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hlinkClick r:id="rId2"/>
              </a:rPr>
              <a:t>https://www.marship.eu/why-diesel-fuel-is-drying-out</a:t>
            </a: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  </a:t>
            </a: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3"/>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4"/>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3012055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Why diesel is drying out</a:t>
            </a:r>
            <a:endParaRPr lang="en-US" dirty="0"/>
          </a:p>
        </p:txBody>
      </p:sp>
      <p:sp>
        <p:nvSpPr>
          <p:cNvPr id="3" name="Content Placeholder 2"/>
          <p:cNvSpPr>
            <a:spLocks noGrp="1"/>
          </p:cNvSpPr>
          <p:nvPr>
            <p:ph idx="1"/>
          </p:nvPr>
        </p:nvSpPr>
        <p:spPr/>
        <p:txBody>
          <a:bodyPr>
            <a:normAutofit fontScale="77500" lnSpcReduction="20000"/>
          </a:bodyPr>
          <a:lstStyle/>
          <a:p>
            <a:pPr marL="0" indent="0" algn="l">
              <a:buNone/>
            </a:pPr>
            <a:endParaRPr lang="en-US" sz="1500" b="0" i="0" dirty="0">
              <a:solidFill>
                <a:srgbClr val="676770"/>
              </a:solidFill>
              <a:effectLst/>
              <a:latin typeface="Open Sans" panose="020B0606030504020204" pitchFamily="34" charset="0"/>
            </a:endParaRPr>
          </a:p>
          <a:p>
            <a:pPr marL="0" indent="0" algn="l">
              <a:buNone/>
            </a:pPr>
            <a:r>
              <a:rPr lang="en-US" sz="1500" b="0" i="0" dirty="0">
                <a:solidFill>
                  <a:srgbClr val="676770"/>
                </a:solidFill>
                <a:effectLst/>
                <a:latin typeface="Open Sans" panose="020B0606030504020204" pitchFamily="34" charset="0"/>
              </a:rPr>
              <a:t>The introduction of lower </a:t>
            </a:r>
            <a:r>
              <a:rPr lang="en-US" sz="1500" b="0" i="0" dirty="0" err="1">
                <a:solidFill>
                  <a:srgbClr val="676770"/>
                </a:solidFill>
                <a:effectLst/>
                <a:latin typeface="Open Sans" panose="020B0606030504020204" pitchFamily="34" charset="0"/>
              </a:rPr>
              <a:t>sulphur</a:t>
            </a:r>
            <a:r>
              <a:rPr lang="en-US" sz="1500" b="0" i="0" dirty="0">
                <a:solidFill>
                  <a:srgbClr val="676770"/>
                </a:solidFill>
                <a:effectLst/>
                <a:latin typeface="Open Sans" panose="020B0606030504020204" pitchFamily="34" charset="0"/>
              </a:rPr>
              <a:t> levels has brought a huge range of side effects in relation to storage, combustion, ignitions and lubricity of diesel.  While most of us are familiar with the microbial problem (Diesel Bug) many underestimate or are unaware of the effects of loss of lubricity. </a:t>
            </a:r>
          </a:p>
          <a:p>
            <a:pPr algn="l"/>
            <a:endParaRPr lang="en-US" sz="1500" b="0" i="0" dirty="0">
              <a:solidFill>
                <a:srgbClr val="676770"/>
              </a:solidFill>
              <a:effectLst/>
              <a:latin typeface="Open Sans" panose="020B0606030504020204" pitchFamily="34" charset="0"/>
            </a:endParaRPr>
          </a:p>
          <a:p>
            <a:pPr marL="0" indent="0" algn="ctr">
              <a:buNone/>
            </a:pPr>
            <a:r>
              <a:rPr lang="en-US" sz="1500" b="1" i="0" dirty="0">
                <a:solidFill>
                  <a:srgbClr val="192024"/>
                </a:solidFill>
                <a:effectLst/>
                <a:latin typeface="Open Sans" panose="020B0606030504020204" pitchFamily="34" charset="0"/>
              </a:rPr>
              <a:t>Why Fuel is Losing Lubricity</a:t>
            </a:r>
          </a:p>
          <a:p>
            <a:pPr marL="0" indent="0" algn="l">
              <a:buNone/>
            </a:pPr>
            <a:r>
              <a:rPr lang="en-US" sz="1500" b="0" i="0" dirty="0">
                <a:solidFill>
                  <a:srgbClr val="676770"/>
                </a:solidFill>
                <a:effectLst/>
                <a:latin typeface="Open Sans" panose="020B0606030504020204" pitchFamily="34" charset="0"/>
              </a:rPr>
              <a:t>It all comes down to the way in which </a:t>
            </a:r>
            <a:r>
              <a:rPr lang="en-US" sz="1500" b="0" i="0" dirty="0" err="1">
                <a:solidFill>
                  <a:srgbClr val="676770"/>
                </a:solidFill>
                <a:effectLst/>
                <a:latin typeface="Open Sans" panose="020B0606030504020204" pitchFamily="34" charset="0"/>
              </a:rPr>
              <a:t>sulphur</a:t>
            </a:r>
            <a:r>
              <a:rPr lang="en-US" sz="1500" b="0" i="0" dirty="0">
                <a:solidFill>
                  <a:srgbClr val="676770"/>
                </a:solidFill>
                <a:effectLst/>
                <a:latin typeface="Open Sans" panose="020B0606030504020204" pitchFamily="34" charset="0"/>
              </a:rPr>
              <a:t> is removed from diesel.  The most cost effective way is to use hydro-processing, during this process the </a:t>
            </a:r>
            <a:r>
              <a:rPr lang="en-US" sz="1500" b="0" i="0" dirty="0" err="1">
                <a:solidFill>
                  <a:srgbClr val="676770"/>
                </a:solidFill>
                <a:effectLst/>
                <a:latin typeface="Open Sans" panose="020B0606030504020204" pitchFamily="34" charset="0"/>
              </a:rPr>
              <a:t>sulphur</a:t>
            </a:r>
            <a:r>
              <a:rPr lang="en-US" sz="1500" b="0" i="0" dirty="0">
                <a:solidFill>
                  <a:srgbClr val="676770"/>
                </a:solidFill>
                <a:effectLst/>
                <a:latin typeface="Open Sans" panose="020B0606030504020204" pitchFamily="34" charset="0"/>
              </a:rPr>
              <a:t> is removed and replaced by hydrogen; however, hydrogen is a highly reactive element and reacts with other components in the fuel and removes the polar and aromatic compounds that provide conventional diesel fuel with adequate lubricating capability.</a:t>
            </a:r>
          </a:p>
          <a:p>
            <a:pPr algn="l"/>
            <a:endParaRPr lang="en-US" sz="1500" b="0" i="0" dirty="0">
              <a:solidFill>
                <a:srgbClr val="676770"/>
              </a:solidFill>
              <a:effectLst/>
              <a:latin typeface="Open Sans" panose="020B0606030504020204" pitchFamily="34" charset="0"/>
            </a:endParaRPr>
          </a:p>
          <a:p>
            <a:pPr marL="0" indent="0" algn="ctr">
              <a:buNone/>
            </a:pPr>
            <a:r>
              <a:rPr lang="en-US" sz="1500" b="1" i="0" dirty="0">
                <a:solidFill>
                  <a:srgbClr val="676770"/>
                </a:solidFill>
                <a:effectLst/>
                <a:latin typeface="Open Sans" panose="020B0606030504020204" pitchFamily="34" charset="0"/>
              </a:rPr>
              <a:t>Why Lubricity is important</a:t>
            </a:r>
          </a:p>
          <a:p>
            <a:pPr marL="0" indent="0" algn="l">
              <a:buNone/>
            </a:pPr>
            <a:r>
              <a:rPr lang="en-US" sz="1500" b="0" i="0" dirty="0">
                <a:solidFill>
                  <a:srgbClr val="676770"/>
                </a:solidFill>
                <a:effectLst/>
                <a:latin typeface="Open Sans" panose="020B0606030504020204" pitchFamily="34" charset="0"/>
              </a:rPr>
              <a:t>All diesel injection equipment has some reliance on diesel as a lubricant, so it’s easy to understand how important its lubricating properties are,  especially for rotary and distributor type fuel injection pumps as found in today’s modern common rail injection systems. In these pumps the moving parts are lubricated by the fuel itself as it moves through the pump rather than the engine oil.  Other diesel fuel systems such as injectors, unit injectors, unit pumps and in-line pumps are also partially fuel lubricated.  In these systems the mechanism typically consists of a plunger or needle operating in a sleeve or bore, the fuel is used to lubricate the walls between the reciprocating piece and its container.  So logically if the fuel loses lubricity there will be an increase in the amount of wear or scarring that will occur between two metal parts requiring fuel lubrication as they come into contact with each other.  Low lubricity fuel may cause higher wear and scarring thereby shortening the component life.</a:t>
            </a:r>
          </a:p>
          <a:p>
            <a:pPr algn="l"/>
            <a:endParaRPr lang="en-US" sz="1500" b="0" i="0" dirty="0">
              <a:solidFill>
                <a:srgbClr val="676770"/>
              </a:solidFill>
              <a:effectLst/>
              <a:latin typeface="Open Sans" panose="020B0606030504020204" pitchFamily="34" charset="0"/>
            </a:endParaRPr>
          </a:p>
          <a:p>
            <a:pPr marL="0" indent="0" algn="ctr">
              <a:buNone/>
            </a:pPr>
            <a:r>
              <a:rPr lang="en-US" sz="1500" b="1" i="0" dirty="0">
                <a:solidFill>
                  <a:srgbClr val="192024"/>
                </a:solidFill>
                <a:effectLst/>
                <a:latin typeface="Open Sans" panose="020B0606030504020204" pitchFamily="34" charset="0"/>
              </a:rPr>
              <a:t>We know that without lube oil a diesel engine will grind itself to a premature death, we can now say the same about fuel components</a:t>
            </a:r>
            <a:r>
              <a:rPr lang="en-US" sz="1500" b="0" i="0" dirty="0">
                <a:solidFill>
                  <a:srgbClr val="192024"/>
                </a:solidFill>
                <a:effectLst/>
                <a:latin typeface="Open Sans" panose="020B0606030504020204" pitchFamily="34" charset="0"/>
              </a:rPr>
              <a:t>.</a:t>
            </a:r>
          </a:p>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7778805" y="222194"/>
            <a:ext cx="1151000" cy="904189"/>
          </a:xfrm>
          <a:prstGeom prst="rect">
            <a:avLst/>
          </a:prstGeom>
        </p:spPr>
      </p:pic>
    </p:spTree>
    <p:extLst>
      <p:ext uri="{BB962C8B-B14F-4D97-AF65-F5344CB8AC3E}">
        <p14:creationId xmlns:p14="http://schemas.microsoft.com/office/powerpoint/2010/main" val="1888361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FE694-592E-97C8-2CBA-4193C34F3BCF}"/>
              </a:ext>
            </a:extLst>
          </p:cNvPr>
          <p:cNvSpPr>
            <a:spLocks noGrp="1"/>
          </p:cNvSpPr>
          <p:nvPr>
            <p:ph type="title"/>
          </p:nvPr>
        </p:nvSpPr>
        <p:spPr/>
        <p:txBody>
          <a:bodyPr>
            <a:normAutofit/>
          </a:bodyPr>
          <a:lstStyle/>
          <a:p>
            <a:r>
              <a:rPr lang="en-US" sz="3000" dirty="0">
                <a:latin typeface="Arial" panose="020B0604020202020204" pitchFamily="34" charset="0"/>
                <a:cs typeface="Arial" panose="020B0604020202020204" pitchFamily="34" charset="0"/>
              </a:rPr>
              <a:t>Cummins press release links</a:t>
            </a:r>
            <a:endParaRPr lang="en-GB" sz="3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D4049F1-0E99-FFED-0F06-28C0A517BD97}"/>
              </a:ext>
            </a:extLst>
          </p:cNvPr>
          <p:cNvSpPr>
            <a:spLocks noGrp="1"/>
          </p:cNvSpPr>
          <p:nvPr>
            <p:ph idx="1"/>
          </p:nvPr>
        </p:nvSpPr>
        <p:spPr/>
        <p:txBody>
          <a:bodyPr>
            <a:normAutofit/>
          </a:bodyPr>
          <a:lstStyle/>
          <a:p>
            <a:r>
              <a:rPr lang="en-GB" sz="1350" u="sng" dirty="0">
                <a:solidFill>
                  <a:srgbClr val="0563C1"/>
                </a:solidFill>
                <a:latin typeface="Calibri" panose="020F0502020204030204" pitchFamily="34" charset="0"/>
                <a:ea typeface="Calibri" panose="020F0502020204030204" pitchFamily="34" charset="0"/>
                <a:hlinkClick r:id="rId2"/>
              </a:rPr>
              <a:t>https://www.cummins.com/news/releases/2017/05/10/cummins-inc-officially-recommends-power-service-diesel-kleen-cetane-and</a:t>
            </a:r>
            <a:endParaRPr lang="en-GB" sz="1350" dirty="0">
              <a:latin typeface="Calibri" panose="020F0502020204030204" pitchFamily="34" charset="0"/>
              <a:ea typeface="Calibri" panose="020F0502020204030204" pitchFamily="34" charset="0"/>
            </a:endParaRPr>
          </a:p>
          <a:p>
            <a:r>
              <a:rPr lang="en-GB" sz="1350" dirty="0">
                <a:latin typeface="Calibri" panose="020F0502020204030204" pitchFamily="34" charset="0"/>
                <a:ea typeface="Calibri" panose="020F0502020204030204" pitchFamily="34" charset="0"/>
              </a:rPr>
              <a:t> </a:t>
            </a:r>
          </a:p>
          <a:p>
            <a:r>
              <a:rPr lang="en-GB" sz="1350" u="sng" dirty="0">
                <a:solidFill>
                  <a:srgbClr val="0563C1"/>
                </a:solidFill>
                <a:latin typeface="Calibri" panose="020F0502020204030204" pitchFamily="34" charset="0"/>
                <a:ea typeface="Calibri" panose="020F0502020204030204" pitchFamily="34" charset="0"/>
                <a:hlinkClick r:id="rId2"/>
              </a:rPr>
              <a:t>https://www.cummins.com/news/releases/2017/05/10/cummins-inc-officially-recommends-power-service-diesel-kleen-cetane-and</a:t>
            </a:r>
            <a:endParaRPr lang="en-GB" sz="1350" dirty="0">
              <a:latin typeface="Calibri" panose="020F0502020204030204" pitchFamily="34" charset="0"/>
              <a:ea typeface="Calibri" panose="020F0502020204030204" pitchFamily="34" charset="0"/>
            </a:endParaRPr>
          </a:p>
          <a:p>
            <a:r>
              <a:rPr lang="en-GB" sz="1350" dirty="0">
                <a:latin typeface="Calibri" panose="020F0502020204030204" pitchFamily="34" charset="0"/>
                <a:ea typeface="Calibri" panose="020F0502020204030204" pitchFamily="34" charset="0"/>
              </a:rPr>
              <a:t> </a:t>
            </a:r>
          </a:p>
          <a:p>
            <a:r>
              <a:rPr lang="en-GB" sz="1350" u="sng" dirty="0">
                <a:solidFill>
                  <a:srgbClr val="0563C1"/>
                </a:solidFill>
                <a:latin typeface="Calibri" panose="020F0502020204030204" pitchFamily="34" charset="0"/>
                <a:ea typeface="Calibri" panose="020F0502020204030204" pitchFamily="34" charset="0"/>
                <a:hlinkClick r:id="rId3"/>
              </a:rPr>
              <a:t>https://www.bearoil.com/news-blog/entry/cummins-and-power-service#:~:text=The%20Power%20Service%20Diesel%20Fuel,to%20customers%20in%20the%20field.%E2%80%9D&amp;text=Diesel%20Kleen%20%2BCetane%20Boost%20%2D%20Endorsed%20by%20Cummins%20Inc</a:t>
            </a:r>
            <a:r>
              <a:rPr lang="en-GB" sz="1350" dirty="0">
                <a:latin typeface="Calibri" panose="020F0502020204030204" pitchFamily="34" charset="0"/>
                <a:ea typeface="Calibri" panose="020F0502020204030204" pitchFamily="34" charset="0"/>
              </a:rPr>
              <a:t>.</a:t>
            </a:r>
          </a:p>
          <a:p>
            <a:r>
              <a:rPr lang="en-GB" sz="1350" dirty="0">
                <a:latin typeface="Calibri" panose="020F0502020204030204" pitchFamily="34" charset="0"/>
                <a:ea typeface="Calibri" panose="020F0502020204030204" pitchFamily="34" charset="0"/>
              </a:rPr>
              <a:t> </a:t>
            </a:r>
          </a:p>
          <a:p>
            <a:r>
              <a:rPr lang="en-GB" sz="1350" u="sng" dirty="0">
                <a:solidFill>
                  <a:srgbClr val="0563C1"/>
                </a:solidFill>
                <a:latin typeface="Calibri" panose="020F0502020204030204" pitchFamily="34" charset="0"/>
                <a:ea typeface="Calibri" panose="020F0502020204030204" pitchFamily="34" charset="0"/>
                <a:hlinkClick r:id="rId4"/>
              </a:rPr>
              <a:t>https://www.firehouse.com/apparatus/components/press-release/12335263/cummins-endorses-power-service-products</a:t>
            </a:r>
            <a:endParaRPr lang="en-GB" sz="1350" dirty="0">
              <a:latin typeface="Calibri" panose="020F0502020204030204" pitchFamily="34" charset="0"/>
              <a:ea typeface="Calibri" panose="020F0502020204030204" pitchFamily="34" charset="0"/>
            </a:endParaRPr>
          </a:p>
          <a:p>
            <a:r>
              <a:rPr lang="en-GB" sz="1350" dirty="0">
                <a:latin typeface="Calibri" panose="020F0502020204030204" pitchFamily="34" charset="0"/>
                <a:ea typeface="Calibri" panose="020F0502020204030204" pitchFamily="34" charset="0"/>
              </a:rPr>
              <a:t> </a:t>
            </a:r>
          </a:p>
          <a:p>
            <a:r>
              <a:rPr lang="en-GB" sz="1350" dirty="0">
                <a:latin typeface="Calibri" panose="020F0502020204030204" pitchFamily="34" charset="0"/>
                <a:ea typeface="Calibri" panose="020F0502020204030204" pitchFamily="34" charset="0"/>
              </a:rPr>
              <a:t>This link below  is a video tour of the US factory. </a:t>
            </a:r>
          </a:p>
          <a:p>
            <a:r>
              <a:rPr lang="en-GB" sz="1350" dirty="0">
                <a:latin typeface="Calibri" panose="020F0502020204030204" pitchFamily="34" charset="0"/>
                <a:ea typeface="Calibri" panose="020F0502020204030204" pitchFamily="34" charset="0"/>
              </a:rPr>
              <a:t> </a:t>
            </a:r>
          </a:p>
          <a:p>
            <a:r>
              <a:rPr lang="en-US" sz="1350" u="sng" dirty="0">
                <a:solidFill>
                  <a:srgbClr val="0563C1"/>
                </a:solidFill>
                <a:latin typeface="Calibri" panose="020F0502020204030204" pitchFamily="34" charset="0"/>
                <a:ea typeface="Calibri" panose="020F0502020204030204" pitchFamily="34" charset="0"/>
                <a:hlinkClick r:id="rId5"/>
              </a:rPr>
              <a:t>https://witherspoon.app.box.com/s/7egl6spx41mkw3hdmkz2tymdahbq7qe1/file/783216823602</a:t>
            </a:r>
            <a:endParaRPr lang="en-GB" sz="1350" dirty="0">
              <a:latin typeface="Calibri" panose="020F0502020204030204" pitchFamily="34" charset="0"/>
              <a:ea typeface="Calibri" panose="020F0502020204030204" pitchFamily="34" charset="0"/>
            </a:endParaRPr>
          </a:p>
          <a:p>
            <a:endParaRPr lang="en-GB" dirty="0"/>
          </a:p>
        </p:txBody>
      </p:sp>
      <p:pic>
        <p:nvPicPr>
          <p:cNvPr id="4" name="Picture 3">
            <a:extLst>
              <a:ext uri="{FF2B5EF4-FFF2-40B4-BE49-F238E27FC236}">
                <a16:creationId xmlns:a16="http://schemas.microsoft.com/office/drawing/2014/main" id="{5907B684-0E63-98E5-00F7-01A57F576446}"/>
              </a:ext>
            </a:extLst>
          </p:cNvPr>
          <p:cNvPicPr>
            <a:picLocks noChangeAspect="1"/>
          </p:cNvPicPr>
          <p:nvPr/>
        </p:nvPicPr>
        <p:blipFill>
          <a:blip r:embed="rId6"/>
          <a:stretch>
            <a:fillRect/>
          </a:stretch>
        </p:blipFill>
        <p:spPr>
          <a:xfrm>
            <a:off x="7620883" y="978854"/>
            <a:ext cx="1206836" cy="458115"/>
          </a:xfrm>
          <a:prstGeom prst="rect">
            <a:avLst/>
          </a:prstGeom>
        </p:spPr>
      </p:pic>
      <p:pic>
        <p:nvPicPr>
          <p:cNvPr id="5" name="Picture 4">
            <a:extLst>
              <a:ext uri="{FF2B5EF4-FFF2-40B4-BE49-F238E27FC236}">
                <a16:creationId xmlns:a16="http://schemas.microsoft.com/office/drawing/2014/main" id="{FDC5F712-1677-2E88-6B21-5B1A79E74730}"/>
              </a:ext>
            </a:extLst>
          </p:cNvPr>
          <p:cNvPicPr>
            <a:picLocks noChangeAspect="1"/>
          </p:cNvPicPr>
          <p:nvPr/>
        </p:nvPicPr>
        <p:blipFill>
          <a:blip r:embed="rId7"/>
          <a:stretch>
            <a:fillRect/>
          </a:stretch>
        </p:blipFill>
        <p:spPr>
          <a:xfrm>
            <a:off x="7013864" y="981941"/>
            <a:ext cx="639453" cy="446809"/>
          </a:xfrm>
          <a:prstGeom prst="rect">
            <a:avLst/>
          </a:prstGeom>
        </p:spPr>
      </p:pic>
    </p:spTree>
    <p:extLst>
      <p:ext uri="{BB962C8B-B14F-4D97-AF65-F5344CB8AC3E}">
        <p14:creationId xmlns:p14="http://schemas.microsoft.com/office/powerpoint/2010/main" val="42390453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01324-A38A-DE9C-A01A-EDF9C20BE25C}"/>
              </a:ext>
            </a:extLst>
          </p:cNvPr>
          <p:cNvSpPr>
            <a:spLocks noGrp="1"/>
          </p:cNvSpPr>
          <p:nvPr>
            <p:ph type="ctrTitle"/>
          </p:nvPr>
        </p:nvSpPr>
        <p:spPr>
          <a:xfrm>
            <a:off x="2434130" y="1138425"/>
            <a:ext cx="6108200" cy="1221640"/>
          </a:xfrm>
        </p:spPr>
        <p:txBody>
          <a:bodyPr>
            <a:normAutofit/>
          </a:bodyPr>
          <a:lstStyle/>
          <a:p>
            <a:pPr algn="ctr"/>
            <a:r>
              <a:rPr kumimoji="0" lang="en-US" sz="3200" b="0" i="0" u="none" strike="noStrike" kern="1200" cap="none" spc="0" normalizeH="0" baseline="0" noProof="0" dirty="0">
                <a:ln>
                  <a:noFill/>
                </a:ln>
                <a:solidFill>
                  <a:srgbClr val="E20071"/>
                </a:solidFill>
                <a:effectLst/>
                <a:uLnTx/>
                <a:uFillTx/>
                <a:latin typeface="Calibri"/>
                <a:ea typeface="+mj-ea"/>
                <a:cs typeface="+mj-cs"/>
              </a:rPr>
              <a:t>Why diesel is drying out</a:t>
            </a:r>
            <a:endParaRPr lang="en-GB" sz="2400" dirty="0">
              <a:solidFill>
                <a:schemeClr val="tx1"/>
              </a:solidFill>
            </a:endParaRPr>
          </a:p>
        </p:txBody>
      </p:sp>
      <p:sp>
        <p:nvSpPr>
          <p:cNvPr id="3" name="Subtitle 2">
            <a:extLst>
              <a:ext uri="{FF2B5EF4-FFF2-40B4-BE49-F238E27FC236}">
                <a16:creationId xmlns:a16="http://schemas.microsoft.com/office/drawing/2014/main" id="{2B3CA3B0-FF33-F116-3AFF-6D2AB70B960E}"/>
              </a:ext>
            </a:extLst>
          </p:cNvPr>
          <p:cNvSpPr>
            <a:spLocks noGrp="1"/>
          </p:cNvSpPr>
          <p:nvPr>
            <p:ph type="subTitle" idx="1"/>
          </p:nvPr>
        </p:nvSpPr>
        <p:spPr>
          <a:xfrm>
            <a:off x="143555" y="2512770"/>
            <a:ext cx="8385965" cy="4123035"/>
          </a:xfrm>
        </p:spPr>
        <p:txBody>
          <a:bodyPr>
            <a:normAutofit fontScale="47500" lnSpcReduction="20000"/>
          </a:bodyPr>
          <a:lstStyle/>
          <a:p>
            <a:pPr algn="l"/>
            <a:r>
              <a:rPr lang="en-US" sz="2900" b="0" i="0" dirty="0">
                <a:solidFill>
                  <a:srgbClr val="676770"/>
                </a:solidFill>
                <a:effectLst/>
                <a:latin typeface="Open Sans" panose="020B0606030504020204" pitchFamily="34" charset="0"/>
              </a:rPr>
              <a:t>The issue is considered serious, so much so that the International Council on Combustion Engines ( CIMAC ) have set up a subgroup to advise on how best to deal with engines running on low </a:t>
            </a:r>
            <a:r>
              <a:rPr lang="en-US" sz="2900" b="0" i="0" dirty="0" err="1">
                <a:solidFill>
                  <a:srgbClr val="676770"/>
                </a:solidFill>
                <a:effectLst/>
                <a:latin typeface="Open Sans" panose="020B0606030504020204" pitchFamily="34" charset="0"/>
              </a:rPr>
              <a:t>sulphur</a:t>
            </a:r>
            <a:r>
              <a:rPr lang="en-US" sz="2900" b="0" i="0" dirty="0">
                <a:solidFill>
                  <a:srgbClr val="676770"/>
                </a:solidFill>
                <a:effectLst/>
                <a:latin typeface="Open Sans" panose="020B0606030504020204" pitchFamily="34" charset="0"/>
              </a:rPr>
              <a:t> fuel.  In their document ‘Guideline for the operation of marine engines on low-</a:t>
            </a:r>
            <a:r>
              <a:rPr lang="en-US" sz="2900" b="0" i="0" dirty="0" err="1">
                <a:solidFill>
                  <a:srgbClr val="676770"/>
                </a:solidFill>
                <a:effectLst/>
                <a:latin typeface="Open Sans" panose="020B0606030504020204" pitchFamily="34" charset="0"/>
              </a:rPr>
              <a:t>sulphur</a:t>
            </a:r>
            <a:r>
              <a:rPr lang="en-US" sz="2900" b="0" i="0" dirty="0">
                <a:solidFill>
                  <a:srgbClr val="676770"/>
                </a:solidFill>
                <a:effectLst/>
                <a:latin typeface="Open Sans" panose="020B0606030504020204" pitchFamily="34" charset="0"/>
              </a:rPr>
              <a:t> fuel’ they highlight lubricity as one of the most important issues to consider and state that lubricity characteristics can be restored using lubricity improving additives.  Also according to FOBAS from Lloyds Register, fuel with less than 0.05% is dry and they also strongly recommend lubricity is added.  We have seen fuel analysis reports showing </a:t>
            </a:r>
            <a:r>
              <a:rPr lang="en-US" sz="2900" b="0" i="0" dirty="0" err="1">
                <a:solidFill>
                  <a:srgbClr val="676770"/>
                </a:solidFill>
                <a:effectLst/>
                <a:latin typeface="Open Sans" panose="020B0606030504020204" pitchFamily="34" charset="0"/>
              </a:rPr>
              <a:t>sulphur</a:t>
            </a:r>
            <a:r>
              <a:rPr lang="en-US" sz="2900" b="0" i="0" dirty="0">
                <a:solidFill>
                  <a:srgbClr val="676770"/>
                </a:solidFill>
                <a:effectLst/>
                <a:latin typeface="Open Sans" panose="020B0606030504020204" pitchFamily="34" charset="0"/>
              </a:rPr>
              <a:t> at 0.03% – the lowest the tests can report on, so worryingly the actual </a:t>
            </a:r>
            <a:r>
              <a:rPr lang="en-US" sz="2900" b="0" i="0" dirty="0" err="1">
                <a:solidFill>
                  <a:srgbClr val="676770"/>
                </a:solidFill>
                <a:effectLst/>
                <a:latin typeface="Open Sans" panose="020B0606030504020204" pitchFamily="34" charset="0"/>
              </a:rPr>
              <a:t>sulphur</a:t>
            </a:r>
            <a:r>
              <a:rPr lang="en-US" sz="2900" b="0" i="0" dirty="0">
                <a:solidFill>
                  <a:srgbClr val="676770"/>
                </a:solidFill>
                <a:effectLst/>
                <a:latin typeface="Open Sans" panose="020B0606030504020204" pitchFamily="34" charset="0"/>
              </a:rPr>
              <a:t> content could be even lower.</a:t>
            </a:r>
          </a:p>
          <a:p>
            <a:pPr algn="ctr"/>
            <a:endParaRPr lang="en-US" sz="2900" b="0" i="0" dirty="0">
              <a:solidFill>
                <a:srgbClr val="192024"/>
              </a:solidFill>
              <a:effectLst/>
              <a:latin typeface="Open Sans" panose="020B0606030504020204" pitchFamily="34" charset="0"/>
            </a:endParaRPr>
          </a:p>
          <a:p>
            <a:pPr algn="ctr"/>
            <a:r>
              <a:rPr lang="en-US" sz="2900" b="0" i="0" dirty="0">
                <a:solidFill>
                  <a:srgbClr val="192024"/>
                </a:solidFill>
                <a:effectLst/>
                <a:latin typeface="Open Sans" panose="020B0606030504020204" pitchFamily="34" charset="0"/>
              </a:rPr>
              <a:t>Approaching the issue Intelligently</a:t>
            </a:r>
          </a:p>
          <a:p>
            <a:pPr algn="l"/>
            <a:r>
              <a:rPr lang="en-US" sz="2900" b="0" i="0" dirty="0">
                <a:solidFill>
                  <a:srgbClr val="676770"/>
                </a:solidFill>
                <a:effectLst/>
                <a:latin typeface="Open Sans" panose="020B0606030504020204" pitchFamily="34" charset="0"/>
              </a:rPr>
              <a:t>So here at </a:t>
            </a:r>
            <a:r>
              <a:rPr lang="en-US" sz="2900" b="0" i="0" dirty="0" err="1">
                <a:solidFill>
                  <a:srgbClr val="676770"/>
                </a:solidFill>
                <a:effectLst/>
                <a:latin typeface="Open Sans" panose="020B0606030504020204" pitchFamily="34" charset="0"/>
              </a:rPr>
              <a:t>Marship</a:t>
            </a:r>
            <a:r>
              <a:rPr lang="en-US" sz="2900" b="0" i="0" dirty="0">
                <a:solidFill>
                  <a:srgbClr val="676770"/>
                </a:solidFill>
                <a:effectLst/>
                <a:latin typeface="Open Sans" panose="020B0606030504020204" pitchFamily="34" charset="0"/>
              </a:rPr>
              <a:t>, being fuel specialists we started working with one of the biggest global chemical additive manufacturers who supply the world’s largest oil companies.  Our aim was to go beyond the standard ‘catch-all’ additive where typically you find yourself paying excessive amounts for a ‘package’ of additives that you don’t need.  Instead we have tried to take a more intelligent approach by producing additives aimed at addressing specific fuel problems.</a:t>
            </a:r>
          </a:p>
          <a:p>
            <a:pPr algn="l"/>
            <a:r>
              <a:rPr lang="en-US" sz="2900" b="0" i="0" dirty="0">
                <a:solidFill>
                  <a:srgbClr val="676770"/>
                </a:solidFill>
                <a:effectLst/>
                <a:latin typeface="Open Sans" panose="020B0606030504020204" pitchFamily="34" charset="0"/>
              </a:rPr>
              <a:t>Many vessels only need a lubricity additive, hence the introduction of </a:t>
            </a:r>
            <a:r>
              <a:rPr lang="en-US" sz="2900" b="0" i="0" dirty="0" err="1">
                <a:solidFill>
                  <a:srgbClr val="676770"/>
                </a:solidFill>
                <a:effectLst/>
                <a:latin typeface="Open Sans" panose="020B0606030504020204" pitchFamily="34" charset="0"/>
              </a:rPr>
              <a:t>DieselAid</a:t>
            </a:r>
            <a:r>
              <a:rPr lang="en-US" sz="2900" b="0" i="0" dirty="0">
                <a:solidFill>
                  <a:srgbClr val="676770"/>
                </a:solidFill>
                <a:effectLst/>
                <a:latin typeface="Open Sans" panose="020B0606030504020204" pitchFamily="34" charset="0"/>
              </a:rPr>
              <a:t> L. This is the right place to start for responsible fuel management.  It is true that with today’s modern common rail engines and extremely fine tolerances  there is also the issue of  gumming and trumpets forming on nozzles, this is when deposit control needs to be considered. Watch out for our next article that talks about this very issue..</a:t>
            </a:r>
          </a:p>
          <a:p>
            <a:endParaRPr lang="en-GB" dirty="0"/>
          </a:p>
        </p:txBody>
      </p:sp>
      <p:pic>
        <p:nvPicPr>
          <p:cNvPr id="5" name="Picture 4">
            <a:extLst>
              <a:ext uri="{FF2B5EF4-FFF2-40B4-BE49-F238E27FC236}">
                <a16:creationId xmlns:a16="http://schemas.microsoft.com/office/drawing/2014/main" id="{958E5325-1630-B04D-2E7A-25EB3EBEDC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8805" y="1443835"/>
            <a:ext cx="916230" cy="763525"/>
          </a:xfrm>
          <a:prstGeom prst="rect">
            <a:avLst/>
          </a:prstGeom>
        </p:spPr>
      </p:pic>
    </p:spTree>
    <p:extLst>
      <p:ext uri="{BB962C8B-B14F-4D97-AF65-F5344CB8AC3E}">
        <p14:creationId xmlns:p14="http://schemas.microsoft.com/office/powerpoint/2010/main" val="1143942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            </a:t>
            </a:r>
            <a:r>
              <a:rPr lang="en-US" sz="4900" dirty="0"/>
              <a:t>Power </a:t>
            </a:r>
            <a:r>
              <a:rPr lang="en-US" sz="4900" dirty="0">
                <a:solidFill>
                  <a:schemeClr val="tx1"/>
                </a:solidFill>
              </a:rPr>
              <a:t>Service</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power Service</a:t>
            </a:r>
          </a:p>
        </p:txBody>
      </p:sp>
      <p:sp>
        <p:nvSpPr>
          <p:cNvPr id="3" name="Content Placeholder 2"/>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390262" y="1443835"/>
            <a:ext cx="1707677"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2739540" y="1443834"/>
            <a:ext cx="1068935" cy="763525"/>
          </a:xfrm>
          <a:prstGeom prst="rect">
            <a:avLst/>
          </a:prstGeom>
        </p:spPr>
      </p:pic>
      <p:pic>
        <p:nvPicPr>
          <p:cNvPr id="7" name="Picture 6">
            <a:extLst>
              <a:ext uri="{FF2B5EF4-FFF2-40B4-BE49-F238E27FC236}">
                <a16:creationId xmlns:a16="http://schemas.microsoft.com/office/drawing/2014/main" id="{AF286EDF-476C-AD2A-2C5B-966AFB3C0E26}"/>
              </a:ext>
            </a:extLst>
          </p:cNvPr>
          <p:cNvPicPr>
            <a:picLocks noChangeAspect="1"/>
          </p:cNvPicPr>
          <p:nvPr/>
        </p:nvPicPr>
        <p:blipFill>
          <a:blip r:embed="rId4"/>
          <a:stretch>
            <a:fillRect/>
          </a:stretch>
        </p:blipFill>
        <p:spPr>
          <a:xfrm>
            <a:off x="1" y="0"/>
            <a:ext cx="9144000" cy="6858000"/>
          </a:xfrm>
          <a:prstGeom prst="rect">
            <a:avLst/>
          </a:prstGeom>
        </p:spPr>
      </p:pic>
    </p:spTree>
    <p:extLst>
      <p:ext uri="{BB962C8B-B14F-4D97-AF65-F5344CB8AC3E}">
        <p14:creationId xmlns:p14="http://schemas.microsoft.com/office/powerpoint/2010/main" val="237676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            </a:t>
            </a:r>
            <a:r>
              <a:rPr lang="en-US" sz="4900" dirty="0"/>
              <a:t>Power </a:t>
            </a:r>
            <a:r>
              <a:rPr lang="en-US" sz="4900" dirty="0">
                <a:solidFill>
                  <a:schemeClr val="tx1"/>
                </a:solidFill>
              </a:rPr>
              <a:t>Service</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power Service</a:t>
            </a:r>
          </a:p>
        </p:txBody>
      </p:sp>
      <p:sp>
        <p:nvSpPr>
          <p:cNvPr id="3" name="Content Placeholder 2"/>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390262" y="1443835"/>
            <a:ext cx="1707677"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2739540" y="1443834"/>
            <a:ext cx="1068935" cy="763525"/>
          </a:xfrm>
          <a:prstGeom prst="rect">
            <a:avLst/>
          </a:prstGeom>
        </p:spPr>
      </p:pic>
      <p:pic>
        <p:nvPicPr>
          <p:cNvPr id="7" name="Picture 6" descr="A green tractor with yellow wheels&#10;&#10;Description automatically generated">
            <a:extLst>
              <a:ext uri="{FF2B5EF4-FFF2-40B4-BE49-F238E27FC236}">
                <a16:creationId xmlns:a16="http://schemas.microsoft.com/office/drawing/2014/main" id="{ABBB057A-D415-48DC-3B78-861D5B2D6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354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Markets</a:t>
            </a:r>
            <a:br>
              <a:rPr lang="en-US" dirty="0"/>
            </a:br>
            <a:r>
              <a:rPr lang="en-US" dirty="0"/>
              <a:t>                Marine </a:t>
            </a:r>
            <a:br>
              <a:rPr lang="en-US" dirty="0"/>
            </a:br>
            <a:endParaRPr lang="en-US" dirty="0"/>
          </a:p>
        </p:txBody>
      </p:sp>
      <p:sp>
        <p:nvSpPr>
          <p:cNvPr id="3" name="Content Placeholder 2"/>
          <p:cNvSpPr>
            <a:spLocks noGrp="1"/>
          </p:cNvSpPr>
          <p:nvPr>
            <p:ph idx="1"/>
          </p:nvPr>
        </p:nvSpPr>
        <p:spPr/>
        <p:txBody>
          <a:bodyPr/>
          <a:lstStyle/>
          <a:p>
            <a:pPr>
              <a:lnSpc>
                <a:spcPct val="107000"/>
              </a:lnSpc>
              <a:spcAft>
                <a:spcPts val="800"/>
              </a:spcAft>
            </a:pPr>
            <a:endPar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r>
              <a:rPr lang="en-GB" sz="2000" kern="0" dirty="0">
                <a:solidFill>
                  <a:srgbClr val="2E2E2E"/>
                </a:solidFill>
                <a:effectLst/>
                <a:latin typeface="Arial" panose="020B0604020202020204" pitchFamily="34" charset="0"/>
                <a:ea typeface="Times New Roman" panose="02020603050405020304" pitchFamily="18" charset="0"/>
                <a:cs typeface="Arial" panose="020B0604020202020204" pitchFamily="34" charset="0"/>
              </a:rPr>
              <a:t>.</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3"/>
          <a:stretch>
            <a:fillRect/>
          </a:stretch>
        </p:blipFill>
        <p:spPr>
          <a:xfrm>
            <a:off x="7473395" y="1367483"/>
            <a:ext cx="1609115"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4"/>
          <a:stretch>
            <a:fillRect/>
          </a:stretch>
        </p:blipFill>
        <p:spPr>
          <a:xfrm>
            <a:off x="7778805" y="222194"/>
            <a:ext cx="1151000" cy="904189"/>
          </a:xfrm>
          <a:prstGeom prst="rect">
            <a:avLst/>
          </a:prstGeom>
        </p:spPr>
      </p:pic>
      <p:pic>
        <p:nvPicPr>
          <p:cNvPr id="7" name="Picture 6">
            <a:extLst>
              <a:ext uri="{FF2B5EF4-FFF2-40B4-BE49-F238E27FC236}">
                <a16:creationId xmlns:a16="http://schemas.microsoft.com/office/drawing/2014/main" id="{E65CBD52-C761-D0C3-0031-0E8B9423E7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788510"/>
          </a:xfrm>
          <a:prstGeom prst="rect">
            <a:avLst/>
          </a:prstGeom>
        </p:spPr>
      </p:pic>
    </p:spTree>
    <p:extLst>
      <p:ext uri="{BB962C8B-B14F-4D97-AF65-F5344CB8AC3E}">
        <p14:creationId xmlns:p14="http://schemas.microsoft.com/office/powerpoint/2010/main" val="4011524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power Service</a:t>
            </a:r>
          </a:p>
        </p:txBody>
      </p:sp>
      <p:sp>
        <p:nvSpPr>
          <p:cNvPr id="3" name="Content Placeholder 2"/>
          <p:cNvSpPr>
            <a:spLocks noGrp="1"/>
          </p:cNvSpPr>
          <p:nvPr>
            <p:ph idx="1"/>
          </p:nvPr>
        </p:nvSpPr>
        <p:spPr>
          <a:xfrm>
            <a:off x="0" y="2054655"/>
            <a:ext cx="9143999" cy="4123035"/>
          </a:xfrm>
        </p:spPr>
        <p:txBody>
          <a:bodyPr/>
          <a:lstStyle/>
          <a:p>
            <a:endParaRPr lang="en-US" dirty="0"/>
          </a:p>
          <a:p>
            <a:endParaRPr lang="en-US" dirty="0"/>
          </a:p>
        </p:txBody>
      </p:sp>
      <p:pic>
        <p:nvPicPr>
          <p:cNvPr id="5" name="Picture 4">
            <a:extLst>
              <a:ext uri="{FF2B5EF4-FFF2-40B4-BE49-F238E27FC236}">
                <a16:creationId xmlns:a16="http://schemas.microsoft.com/office/drawing/2014/main" id="{939B6D15-D79B-010F-1291-F8C3069F0E10}"/>
              </a:ext>
            </a:extLst>
          </p:cNvPr>
          <p:cNvPicPr>
            <a:picLocks noChangeAspect="1"/>
          </p:cNvPicPr>
          <p:nvPr/>
        </p:nvPicPr>
        <p:blipFill>
          <a:blip r:embed="rId2"/>
          <a:stretch>
            <a:fillRect/>
          </a:stretch>
        </p:blipFill>
        <p:spPr>
          <a:xfrm>
            <a:off x="7390262" y="1443835"/>
            <a:ext cx="1707677" cy="610820"/>
          </a:xfrm>
          <a:prstGeom prst="rect">
            <a:avLst/>
          </a:prstGeom>
        </p:spPr>
      </p:pic>
      <p:pic>
        <p:nvPicPr>
          <p:cNvPr id="6" name="Picture 5">
            <a:extLst>
              <a:ext uri="{FF2B5EF4-FFF2-40B4-BE49-F238E27FC236}">
                <a16:creationId xmlns:a16="http://schemas.microsoft.com/office/drawing/2014/main" id="{A592D246-C303-D640-FE97-798AE6417048}"/>
              </a:ext>
            </a:extLst>
          </p:cNvPr>
          <p:cNvPicPr>
            <a:picLocks noChangeAspect="1"/>
          </p:cNvPicPr>
          <p:nvPr/>
        </p:nvPicPr>
        <p:blipFill>
          <a:blip r:embed="rId3"/>
          <a:stretch>
            <a:fillRect/>
          </a:stretch>
        </p:blipFill>
        <p:spPr>
          <a:xfrm>
            <a:off x="6404460" y="1291130"/>
            <a:ext cx="1068935" cy="763525"/>
          </a:xfrm>
          <a:prstGeom prst="rect">
            <a:avLst/>
          </a:prstGeom>
        </p:spPr>
      </p:pic>
      <p:pic>
        <p:nvPicPr>
          <p:cNvPr id="7" name="Picture 6">
            <a:extLst>
              <a:ext uri="{FF2B5EF4-FFF2-40B4-BE49-F238E27FC236}">
                <a16:creationId xmlns:a16="http://schemas.microsoft.com/office/drawing/2014/main" id="{5931E161-7378-2C3E-9DAD-1DC1BC717DC7}"/>
              </a:ext>
            </a:extLst>
          </p:cNvPr>
          <p:cNvPicPr>
            <a:picLocks noChangeAspect="1"/>
          </p:cNvPicPr>
          <p:nvPr/>
        </p:nvPicPr>
        <p:blipFill>
          <a:blip r:embed="rId4"/>
          <a:stretch>
            <a:fillRect/>
          </a:stretch>
        </p:blipFill>
        <p:spPr>
          <a:xfrm>
            <a:off x="-161855" y="2207360"/>
            <a:ext cx="9305855" cy="4428445"/>
          </a:xfrm>
          <a:prstGeom prst="rect">
            <a:avLst/>
          </a:prstGeom>
        </p:spPr>
      </p:pic>
    </p:spTree>
    <p:extLst>
      <p:ext uri="{BB962C8B-B14F-4D97-AF65-F5344CB8AC3E}">
        <p14:creationId xmlns:p14="http://schemas.microsoft.com/office/powerpoint/2010/main" val="1010797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2725</TotalTime>
  <Words>3913</Words>
  <Application>Microsoft Office PowerPoint</Application>
  <PresentationFormat>On-screen Show (4:3)</PresentationFormat>
  <Paragraphs>362</Paragraphs>
  <Slides>58</Slides>
  <Notes>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1" baseType="lpstr">
      <vt:lpstr>Arial</vt:lpstr>
      <vt:lpstr>Bodoni MT</vt:lpstr>
      <vt:lpstr>Calibri</vt:lpstr>
      <vt:lpstr>Cambria</vt:lpstr>
      <vt:lpstr>Facit</vt:lpstr>
      <vt:lpstr>Facit-Bold</vt:lpstr>
      <vt:lpstr>Facit-Regular</vt:lpstr>
      <vt:lpstr>Google Sans</vt:lpstr>
      <vt:lpstr>jaf-facitweb</vt:lpstr>
      <vt:lpstr>Open Sans</vt:lpstr>
      <vt:lpstr>Wingdings</vt:lpstr>
      <vt:lpstr>Office Theme</vt:lpstr>
      <vt:lpstr>Worksheet</vt:lpstr>
      <vt:lpstr> </vt:lpstr>
      <vt:lpstr>                                                                                          power Service</vt:lpstr>
      <vt:lpstr>            Power Service Markets </vt:lpstr>
      <vt:lpstr>                                                          Power Service                                power Service</vt:lpstr>
      <vt:lpstr>                                                                                       power Service</vt:lpstr>
      <vt:lpstr>                                                          Power Service                                power Service</vt:lpstr>
      <vt:lpstr>                                                          Power Service                                power Service</vt:lpstr>
      <vt:lpstr>                            Markets                 Marine  </vt:lpstr>
      <vt:lpstr>                                                                                          power Service</vt:lpstr>
      <vt:lpstr>            </vt:lpstr>
      <vt:lpstr>    Why diesel fuel is drying out</vt:lpstr>
      <vt:lpstr>       Composition of Diesel </vt:lpstr>
      <vt:lpstr>   Composition of diesel fuel</vt:lpstr>
      <vt:lpstr>  Composition of diesel fuel  </vt:lpstr>
      <vt:lpstr>Desulphurization process</vt:lpstr>
      <vt:lpstr>     What are diesel additives</vt:lpstr>
      <vt:lpstr>   Benefits of Fuel Additives</vt:lpstr>
      <vt:lpstr>             How additives improve              engine performance </vt:lpstr>
      <vt:lpstr>          Cetane improvers</vt:lpstr>
      <vt:lpstr>       Detergents additives</vt:lpstr>
      <vt:lpstr>              Anti Oxidants</vt:lpstr>
      <vt:lpstr>           Corrosion inhibitors</vt:lpstr>
      <vt:lpstr>                          Emulsifiers</vt:lpstr>
      <vt:lpstr> What are Lubricity improvers </vt:lpstr>
      <vt:lpstr>             Lubricity improvers</vt:lpstr>
      <vt:lpstr>                      Demulsifiers</vt:lpstr>
      <vt:lpstr>Additive manufacturers</vt:lpstr>
      <vt:lpstr>   The fuel injection system </vt:lpstr>
      <vt:lpstr>       Common rail system</vt:lpstr>
      <vt:lpstr>              Tank problems</vt:lpstr>
      <vt:lpstr> Microbial induced corrosion </vt:lpstr>
      <vt:lpstr>       Diesel bug (Microbes)</vt:lpstr>
      <vt:lpstr>               Filters issues</vt:lpstr>
      <vt:lpstr>              Microbial infestation</vt:lpstr>
      <vt:lpstr>              Fuel pump failures</vt:lpstr>
      <vt:lpstr>             Fuel pump failures </vt:lpstr>
      <vt:lpstr>        Fuel injector problems</vt:lpstr>
      <vt:lpstr>            </vt:lpstr>
      <vt:lpstr> </vt:lpstr>
      <vt:lpstr>            </vt:lpstr>
      <vt:lpstr> Combustion chamber            problems</vt:lpstr>
      <vt:lpstr>  Combustion chamber</vt:lpstr>
      <vt:lpstr>            </vt:lpstr>
      <vt:lpstr>    Designing combustion    chamber for air flow</vt:lpstr>
      <vt:lpstr>  Why airflow is important          to combustion</vt:lpstr>
      <vt:lpstr>     Power Service Products for SA</vt:lpstr>
      <vt:lpstr>            </vt:lpstr>
      <vt:lpstr>          Dosing ratios   </vt:lpstr>
      <vt:lpstr>  </vt:lpstr>
      <vt:lpstr>    </vt:lpstr>
      <vt:lpstr> </vt:lpstr>
      <vt:lpstr>     </vt:lpstr>
      <vt:lpstr> </vt:lpstr>
      <vt:lpstr>            </vt:lpstr>
      <vt:lpstr> Why diesel is drying out</vt:lpstr>
      <vt:lpstr>Why diesel is drying out</vt:lpstr>
      <vt:lpstr>Cummins press release links</vt:lpstr>
      <vt:lpstr>Why diesel is drying out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Daniel Chevin</cp:lastModifiedBy>
  <cp:revision>77</cp:revision>
  <dcterms:created xsi:type="dcterms:W3CDTF">2013-08-21T19:17:07Z</dcterms:created>
  <dcterms:modified xsi:type="dcterms:W3CDTF">2023-10-18T08:09:05Z</dcterms:modified>
</cp:coreProperties>
</file>